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70" r:id="rId1"/>
  </p:sldMasterIdLst>
  <p:notesMasterIdLst>
    <p:notesMasterId r:id="rId18"/>
  </p:notesMasterIdLst>
  <p:handoutMasterIdLst>
    <p:handoutMasterId r:id="rId19"/>
  </p:handoutMasterIdLst>
  <p:sldIdLst>
    <p:sldId id="265" r:id="rId2"/>
    <p:sldId id="330" r:id="rId3"/>
    <p:sldId id="329" r:id="rId4"/>
    <p:sldId id="315" r:id="rId5"/>
    <p:sldId id="326" r:id="rId6"/>
    <p:sldId id="284" r:id="rId7"/>
    <p:sldId id="322" r:id="rId8"/>
    <p:sldId id="317" r:id="rId9"/>
    <p:sldId id="316" r:id="rId10"/>
    <p:sldId id="332" r:id="rId11"/>
    <p:sldId id="263" r:id="rId12"/>
    <p:sldId id="319" r:id="rId13"/>
    <p:sldId id="320" r:id="rId14"/>
    <p:sldId id="280" r:id="rId15"/>
    <p:sldId id="310" r:id="rId16"/>
    <p:sldId id="305" r:id="rId17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11">
          <p15:clr>
            <a:srgbClr val="A4A3A4"/>
          </p15:clr>
        </p15:guide>
        <p15:guide id="2" pos="287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22595315-6059-63B0-9BE8-AAFD11894995}" name="Елена Иванченко" initials="ЕИ" userId="7f7d7db965285a96" providerId="Windows Live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Самолетов" initials="С" lastIdx="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631" autoAdjust="0"/>
    <p:restoredTop sz="69565" autoAdjust="0"/>
  </p:normalViewPr>
  <p:slideViewPr>
    <p:cSldViewPr snapToGrid="0" snapToObjects="1" showGuides="1">
      <p:cViewPr varScale="1">
        <p:scale>
          <a:sx n="148" d="100"/>
          <a:sy n="148" d="100"/>
        </p:scale>
        <p:origin x="2322" y="120"/>
      </p:cViewPr>
      <p:guideLst>
        <p:guide orient="horz" pos="1611"/>
        <p:guide pos="287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5" d="100"/>
          <a:sy n="85" d="100"/>
        </p:scale>
        <p:origin x="388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8/10/relationships/authors" Target="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412975-4CFD-C441-A244-B7FD9A9579C2}" type="datetimeFigureOut">
              <a:rPr lang="en-US" smtClean="0"/>
              <a:pPr/>
              <a:t>4/7/2025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D660DC-725D-2A44-9F89-74FE668A9C6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12542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AFD1C8-470D-774F-8B40-381C3059BD4A}" type="datetimeFigureOut">
              <a:rPr lang="en-US" smtClean="0"/>
              <a:pPr/>
              <a:t>4/7/2025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49711C-DB87-6342-8123-FE7E39EB006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07329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altLang="zh-CN" dirty="0"/>
              <a:t>«Меня зовут [Ваше ФИО], и сегодня я представляю вашему вниманию работу «Оптимизация управления светофорами с использованием компьютерного зрения». Мы рассмотрим, как современные технологии могут существенно улучшить транспортную инфраструктуру городов.»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2509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5160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5724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5C2AFF-B2BA-0227-3CD2-D685AADCB8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63A1A3D2-B04C-AC88-A252-EE97708270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8FE50B2D-F54B-F8B7-A604-47464200BD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spcAft>
                <a:spcPts val="1200"/>
              </a:spcAft>
            </a:pPr>
            <a:r>
              <a:rPr lang="ru-RU" altLang="zh-CN" b="1" i="0" dirty="0">
                <a:solidFill>
                  <a:srgbClr val="000000"/>
                </a:solidFill>
                <a:effectLst/>
                <a:latin typeface="Helvetica Neue"/>
              </a:rPr>
              <a:t>Цель исследования (</a:t>
            </a:r>
            <a:r>
              <a:rPr lang="zh-CN" altLang="en-US" b="1" i="0" dirty="0">
                <a:solidFill>
                  <a:srgbClr val="000000"/>
                </a:solidFill>
                <a:effectLst/>
                <a:latin typeface="Helvetica Neue"/>
              </a:rPr>
              <a:t>研究目的</a:t>
            </a:r>
            <a:r>
              <a:rPr lang="en-US" altLang="zh-CN" b="1" i="0" dirty="0">
                <a:solidFill>
                  <a:srgbClr val="000000"/>
                </a:solidFill>
                <a:effectLst/>
                <a:latin typeface="Helvetica Neue"/>
              </a:rPr>
              <a:t>)</a:t>
            </a:r>
          </a:p>
          <a:p>
            <a:pPr algn="l">
              <a:spcAft>
                <a:spcPts val="1200"/>
              </a:spcAft>
            </a:pPr>
            <a:r>
              <a:rPr lang="ru-RU" altLang="zh-CN" b="1" i="0" dirty="0">
                <a:solidFill>
                  <a:srgbClr val="000000"/>
                </a:solidFill>
                <a:effectLst/>
                <a:latin typeface="Helvetica Neue"/>
              </a:rPr>
              <a:t>Цель</a:t>
            </a:r>
            <a: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  <a:t> — Разработка системы анализа транспортных потоков на основе технологий компьютерного зрения и машинного обучения для оптимизации управления светофорами , что позволит снизить заторы на дорогах, улучшить проходимость перекрестков и повысить эффективность использования городской транспортной инфраструктуры.</a:t>
            </a:r>
            <a:b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</a:br>
            <a:r>
              <a:rPr lang="zh-CN" altLang="en-US" b="1" i="0" dirty="0">
                <a:solidFill>
                  <a:srgbClr val="000000"/>
                </a:solidFill>
                <a:effectLst/>
                <a:latin typeface="Helvetica Neue"/>
              </a:rPr>
              <a:t>目标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 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  <a:t>- 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开发基于计算机视觉和机器学习技术的交通流分析系统，优化交通信号灯控制，减少交通拥堵，提高路口通行能力，提高城市交通基础设施的利用效率。</a:t>
            </a:r>
            <a:endParaRPr lang="en-US" altLang="zh-CN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pPr algn="l">
              <a:spcAft>
                <a:spcPts val="1200"/>
              </a:spcAft>
            </a:pPr>
            <a:endParaRPr lang="en-US" altLang="zh-CN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pPr algn="l">
              <a:spcAft>
                <a:spcPts val="1200"/>
              </a:spcAft>
            </a:pPr>
            <a:r>
              <a:rPr lang="ru-RU" altLang="zh-CN" b="1" i="0" dirty="0">
                <a:solidFill>
                  <a:srgbClr val="000000"/>
                </a:solidFill>
                <a:effectLst/>
                <a:latin typeface="Helvetica Neue"/>
              </a:rPr>
              <a:t>Задачи исследования (</a:t>
            </a:r>
            <a:r>
              <a:rPr lang="zh-CN" altLang="en-US" b="1" i="0" dirty="0">
                <a:solidFill>
                  <a:srgbClr val="000000"/>
                </a:solidFill>
                <a:effectLst/>
                <a:latin typeface="Helvetica Neue"/>
              </a:rPr>
              <a:t>研究任务</a:t>
            </a:r>
            <a:r>
              <a:rPr lang="en-US" altLang="zh-CN" b="1" i="0" dirty="0">
                <a:solidFill>
                  <a:srgbClr val="000000"/>
                </a:solidFill>
                <a:effectLst/>
                <a:latin typeface="Helvetica Neue"/>
              </a:rPr>
              <a:t>)</a:t>
            </a:r>
          </a:p>
          <a:p>
            <a:pPr algn="l">
              <a:spcAft>
                <a:spcPts val="1200"/>
              </a:spcAft>
            </a:pPr>
            <a: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  <a:t>Для достижения поставленной цели необходимо решить следующие задачи:</a:t>
            </a:r>
            <a:b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</a:b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为了实现这一目标，需要解决以下任务：</a:t>
            </a:r>
          </a:p>
          <a:p>
            <a:pPr algn="l">
              <a:spcAft>
                <a:spcPts val="1200"/>
              </a:spcAft>
              <a:buFont typeface="+mj-lt"/>
              <a:buAutoNum type="arabicPeriod"/>
            </a:pPr>
            <a: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  <a:t>Обзор существующих методов и технологий для анализа транспортных потоков</a:t>
            </a:r>
            <a:b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</a:b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现有交通流分析方法与技术综述</a:t>
            </a:r>
          </a:p>
          <a:p>
            <a:pPr algn="l">
              <a:spcAft>
                <a:spcPts val="1200"/>
              </a:spcAft>
              <a:buFont typeface="+mj-lt"/>
              <a:buAutoNum type="arabicPeriod"/>
            </a:pPr>
            <a: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  <a:t>Разработка системы обнаружения потока транспортных средств на основе компьютерного зрения</a:t>
            </a:r>
            <a:b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</a:b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基于计算机视觉的车流量检测系统的开发</a:t>
            </a:r>
          </a:p>
          <a:p>
            <a:pPr algn="l">
              <a:spcAft>
                <a:spcPts val="1200"/>
              </a:spcAft>
              <a:buFont typeface="+mj-lt"/>
              <a:buAutoNum type="arabicPeriod"/>
            </a:pPr>
            <a: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  <a:t>Разработка алгоритмов для динамической адаптации времени работы светофора в зависимости от потока транспортных средств.</a:t>
            </a:r>
            <a:b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</a:b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开发根据车流量动态调整交通信号灯运行时间的算法。</a:t>
            </a:r>
          </a:p>
          <a:p>
            <a:pPr algn="l">
              <a:spcAft>
                <a:spcPts val="1200"/>
              </a:spcAft>
              <a:buFont typeface="+mj-lt"/>
              <a:buAutoNum type="arabicPeriod"/>
            </a:pPr>
            <a: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  <a:t>Тестирование и оценка эффективности предложенной системы</a:t>
            </a:r>
            <a:b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</a:b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测试并评估所提系统的有效性</a:t>
            </a:r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A7C3786-4AE5-5947-CCD1-9AF391E28A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78648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spcAft>
                <a:spcPts val="1200"/>
              </a:spcAft>
            </a:pPr>
            <a:r>
              <a:rPr lang="ru-RU" altLang="zh-CN" b="1" i="0" dirty="0">
                <a:solidFill>
                  <a:srgbClr val="000000"/>
                </a:solidFill>
                <a:effectLst/>
                <a:latin typeface="Helvetica Neue"/>
              </a:rPr>
              <a:t>Цель исследования (</a:t>
            </a:r>
            <a:r>
              <a:rPr lang="zh-CN" altLang="en-US" b="1" i="0" dirty="0">
                <a:solidFill>
                  <a:srgbClr val="000000"/>
                </a:solidFill>
                <a:effectLst/>
                <a:latin typeface="Helvetica Neue"/>
              </a:rPr>
              <a:t>研究目的</a:t>
            </a:r>
            <a:r>
              <a:rPr lang="en-US" altLang="zh-CN" b="1" i="0" dirty="0">
                <a:solidFill>
                  <a:srgbClr val="000000"/>
                </a:solidFill>
                <a:effectLst/>
                <a:latin typeface="Helvetica Neue"/>
              </a:rPr>
              <a:t>)</a:t>
            </a:r>
          </a:p>
          <a:p>
            <a:pPr algn="l">
              <a:spcAft>
                <a:spcPts val="1200"/>
              </a:spcAft>
            </a:pPr>
            <a:r>
              <a:rPr lang="ru-RU" altLang="zh-CN" b="1" i="0" dirty="0">
                <a:solidFill>
                  <a:srgbClr val="000000"/>
                </a:solidFill>
                <a:effectLst/>
                <a:latin typeface="Helvetica Neue"/>
              </a:rPr>
              <a:t>Цель</a:t>
            </a:r>
            <a: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  <a:t> — Разработка системы анализа транспортных потоков на основе технологий компьютерного зрения и машинного обучения для оптимизации управления светофорами , что позволит снизить заторы на дорогах, улучшить проходимость перекрестков и повысить эффективность использования городской транспортной инфраструктуры.</a:t>
            </a:r>
            <a:b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</a:br>
            <a:r>
              <a:rPr lang="zh-CN" altLang="en-US" b="1" i="0" dirty="0">
                <a:solidFill>
                  <a:srgbClr val="000000"/>
                </a:solidFill>
                <a:effectLst/>
                <a:latin typeface="Helvetica Neue"/>
              </a:rPr>
              <a:t>目标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 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  <a:t>- 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开发基于计算机视觉和机器学习技术的交通流分析系统，优化交通信号灯控制，减少交通拥堵，提高路口通行能力，提高城市交通基础设施的利用效率。</a:t>
            </a:r>
            <a:endParaRPr lang="en-US" altLang="zh-CN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pPr algn="l">
              <a:spcAft>
                <a:spcPts val="1200"/>
              </a:spcAft>
            </a:pPr>
            <a:endParaRPr lang="en-US" altLang="zh-CN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pPr algn="l">
              <a:spcAft>
                <a:spcPts val="1200"/>
              </a:spcAft>
            </a:pPr>
            <a:r>
              <a:rPr lang="ru-RU" altLang="zh-CN" b="1" i="0" dirty="0">
                <a:solidFill>
                  <a:srgbClr val="000000"/>
                </a:solidFill>
                <a:effectLst/>
                <a:latin typeface="Helvetica Neue"/>
              </a:rPr>
              <a:t>Задачи исследования (</a:t>
            </a:r>
            <a:r>
              <a:rPr lang="zh-CN" altLang="en-US" b="1" i="0" dirty="0">
                <a:solidFill>
                  <a:srgbClr val="000000"/>
                </a:solidFill>
                <a:effectLst/>
                <a:latin typeface="Helvetica Neue"/>
              </a:rPr>
              <a:t>研究任务</a:t>
            </a:r>
            <a:r>
              <a:rPr lang="en-US" altLang="zh-CN" b="1" i="0" dirty="0">
                <a:solidFill>
                  <a:srgbClr val="000000"/>
                </a:solidFill>
                <a:effectLst/>
                <a:latin typeface="Helvetica Neue"/>
              </a:rPr>
              <a:t>)</a:t>
            </a:r>
          </a:p>
          <a:p>
            <a:pPr algn="l">
              <a:spcAft>
                <a:spcPts val="1200"/>
              </a:spcAft>
            </a:pPr>
            <a: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  <a:t>Для достижения поставленной цели необходимо решить следующие задачи:</a:t>
            </a:r>
            <a:b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</a:b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为了实现这一目标，需要解决以下任务：</a:t>
            </a:r>
          </a:p>
          <a:p>
            <a:pPr algn="l">
              <a:spcAft>
                <a:spcPts val="1200"/>
              </a:spcAft>
              <a:buFont typeface="+mj-lt"/>
              <a:buAutoNum type="arabicPeriod"/>
            </a:pPr>
            <a: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  <a:t>Обзор существующих методов и технологий для анализа транспортных потоков</a:t>
            </a:r>
            <a:b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</a:b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现有交通流分析方法与技术综述</a:t>
            </a:r>
          </a:p>
          <a:p>
            <a:pPr algn="l">
              <a:spcAft>
                <a:spcPts val="1200"/>
              </a:spcAft>
              <a:buFont typeface="+mj-lt"/>
              <a:buAutoNum type="arabicPeriod"/>
            </a:pPr>
            <a: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  <a:t>Разработка системы обнаружения потока транспортных средств на основе компьютерного зрения</a:t>
            </a:r>
            <a:b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</a:b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基于计算机视觉的车流量检测系统的开发</a:t>
            </a:r>
          </a:p>
          <a:p>
            <a:pPr algn="l">
              <a:spcAft>
                <a:spcPts val="1200"/>
              </a:spcAft>
              <a:buFont typeface="+mj-lt"/>
              <a:buAutoNum type="arabicPeriod"/>
            </a:pPr>
            <a: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  <a:t>Разработка алгоритмов для динамической адаптации времени работы светофора в зависимости от потока транспортных средств.</a:t>
            </a:r>
            <a:b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</a:b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开发根据车流量动态调整交通信号灯运行时间的算法。</a:t>
            </a:r>
          </a:p>
          <a:p>
            <a:pPr algn="l">
              <a:spcAft>
                <a:spcPts val="1200"/>
              </a:spcAft>
              <a:buFont typeface="+mj-lt"/>
              <a:buAutoNum type="arabicPeriod"/>
            </a:pPr>
            <a: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  <a:t>Тестирование и оценка эффективности предложенной системы</a:t>
            </a:r>
            <a:b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</a:b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测试并评估所提系统的有效性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8974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spcAft>
                <a:spcPts val="1200"/>
              </a:spcAft>
            </a:pPr>
            <a:r>
              <a:rPr lang="ru-RU" altLang="zh-CN" b="1" i="0" dirty="0">
                <a:solidFill>
                  <a:srgbClr val="000000"/>
                </a:solidFill>
                <a:effectLst/>
                <a:latin typeface="Helvetica Neue"/>
              </a:rPr>
              <a:t>План работ (</a:t>
            </a:r>
            <a:r>
              <a:rPr lang="zh-CN" altLang="en-US" b="1" i="0" dirty="0">
                <a:solidFill>
                  <a:srgbClr val="000000"/>
                </a:solidFill>
                <a:effectLst/>
                <a:latin typeface="Helvetica Neue"/>
              </a:rPr>
              <a:t>工作计划</a:t>
            </a:r>
            <a:r>
              <a:rPr lang="en-US" altLang="zh-CN" b="1" i="0" dirty="0">
                <a:solidFill>
                  <a:srgbClr val="000000"/>
                </a:solidFill>
                <a:effectLst/>
                <a:latin typeface="Helvetica Neue"/>
              </a:rPr>
              <a:t>)</a:t>
            </a:r>
          </a:p>
          <a:p>
            <a:pPr algn="l">
              <a:spcAft>
                <a:spcPts val="1200"/>
              </a:spcAft>
              <a:buFont typeface="+mj-lt"/>
              <a:buAutoNum type="arabicPeriod"/>
            </a:pPr>
            <a:r>
              <a:rPr lang="ru-RU" altLang="zh-CN" b="1" i="0" dirty="0">
                <a:solidFill>
                  <a:srgbClr val="000000"/>
                </a:solidFill>
                <a:effectLst/>
                <a:latin typeface="Helvetica Neue"/>
              </a:rPr>
              <a:t>Исследование существующих решений</a:t>
            </a:r>
            <a: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  <a:t> </a:t>
            </a:r>
            <a:r>
              <a:rPr lang="zh-CN" altLang="en-US" b="1" i="0" dirty="0">
                <a:solidFill>
                  <a:srgbClr val="000000"/>
                </a:solidFill>
                <a:effectLst/>
                <a:latin typeface="Helvetica Neue"/>
              </a:rPr>
              <a:t>研究现有解决方案</a:t>
            </a:r>
            <a:endParaRPr lang="zh-CN" altLang="en-US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pPr marL="742950" lvl="1" indent="-285750" algn="l">
              <a:spcAft>
                <a:spcPts val="1200"/>
              </a:spcAft>
              <a:buFont typeface="+mj-lt"/>
              <a:buAutoNum type="arabicPeriod"/>
            </a:pPr>
            <a: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  <a:t>Проведение обзора литературы по методам детекции транспортных потоков с использованием компьютерного зрения.</a:t>
            </a:r>
            <a:b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</a:b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对使用计算机视觉检测交通流的方法进行文献综述。</a:t>
            </a:r>
          </a:p>
          <a:p>
            <a:pPr marL="742950" lvl="1" indent="-285750" algn="l">
              <a:spcAft>
                <a:spcPts val="1200"/>
              </a:spcAft>
              <a:buFont typeface="+mj-lt"/>
              <a:buAutoNum type="arabicPeriod"/>
            </a:pPr>
            <a: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  <a:t>Изучение технологий для динамического управления светофорами.</a:t>
            </a:r>
            <a:b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</a:b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交通信号灯动态控制技术研究。</a:t>
            </a:r>
          </a:p>
          <a:p>
            <a:pPr algn="l">
              <a:spcAft>
                <a:spcPts val="1200"/>
              </a:spcAft>
              <a:buFont typeface="+mj-lt"/>
              <a:buAutoNum type="arabicPeriod"/>
            </a:pPr>
            <a:r>
              <a:rPr lang="ru-RU" altLang="zh-CN" b="1" i="0" dirty="0">
                <a:solidFill>
                  <a:srgbClr val="000000"/>
                </a:solidFill>
                <a:effectLst/>
                <a:latin typeface="Helvetica Neue"/>
              </a:rPr>
              <a:t>Разработка модели для детекции транспортных потоков</a:t>
            </a:r>
            <a: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  <a:t> </a:t>
            </a:r>
            <a:r>
              <a:rPr lang="zh-CN" altLang="en-US" b="1" i="0" dirty="0">
                <a:solidFill>
                  <a:srgbClr val="000000"/>
                </a:solidFill>
                <a:effectLst/>
                <a:latin typeface="Helvetica Neue"/>
              </a:rPr>
              <a:t>开发交通流检测模型</a:t>
            </a:r>
            <a:endParaRPr lang="zh-CN" altLang="en-US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pPr marL="742950" lvl="1" indent="-285750" algn="l">
              <a:spcAft>
                <a:spcPts val="1200"/>
              </a:spcAft>
              <a:buFont typeface="+mj-lt"/>
              <a:buAutoNum type="arabicPeriod"/>
            </a:pPr>
            <a: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  <a:t>Сбор и подготовка видеоданных для обучения моделей.</a:t>
            </a:r>
            <a:b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</a:b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收集和准备用于训练模型的视频数据。</a:t>
            </a:r>
          </a:p>
          <a:p>
            <a:pPr marL="742950" lvl="1" indent="-285750" algn="l">
              <a:spcAft>
                <a:spcPts val="1200"/>
              </a:spcAft>
              <a:buFont typeface="+mj-lt"/>
              <a:buAutoNum type="arabicPeriod"/>
            </a:pPr>
            <a: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  <a:t>Выбор и настройка модели глубокого обучения (например, 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  <a:t>YOLO, Mask R-CNN).</a:t>
            </a:r>
            <a:b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</a:b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选择和调整深度学习模型（例如 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  <a:t>YOLO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、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  <a:t>Mask R-CNN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）。</a:t>
            </a:r>
          </a:p>
          <a:p>
            <a:pPr marL="742950" lvl="1" indent="-285750" algn="l">
              <a:spcAft>
                <a:spcPts val="1200"/>
              </a:spcAft>
              <a:buFont typeface="+mj-lt"/>
              <a:buAutoNum type="arabicPeriod"/>
            </a:pPr>
            <a: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  <a:t>Разработка алгоритма детекции транспортных средств и их классификации (например, типы автомобилей, плотность).</a:t>
            </a:r>
            <a:b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</a:b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开发用于检测车流辆及其分类（例如车辆类型、密度）的算法。</a:t>
            </a:r>
          </a:p>
          <a:p>
            <a:pPr algn="l">
              <a:spcAft>
                <a:spcPts val="1200"/>
              </a:spcAft>
              <a:buFont typeface="+mj-lt"/>
              <a:buAutoNum type="arabicPeriod"/>
            </a:pPr>
            <a:r>
              <a:rPr lang="ru-RU" altLang="zh-CN" b="1" i="0" dirty="0">
                <a:solidFill>
                  <a:srgbClr val="000000"/>
                </a:solidFill>
                <a:effectLst/>
                <a:latin typeface="Helvetica Neue"/>
              </a:rPr>
              <a:t>Разработка алгоритма динамической адаптации светофоров</a:t>
            </a:r>
            <a: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  <a:t> </a:t>
            </a:r>
            <a:r>
              <a:rPr lang="zh-CN" altLang="en-US" b="1" i="0" dirty="0">
                <a:solidFill>
                  <a:srgbClr val="000000"/>
                </a:solidFill>
                <a:effectLst/>
                <a:latin typeface="Helvetica Neue"/>
              </a:rPr>
              <a:t>开发交通信号灯动态适应算法</a:t>
            </a:r>
            <a:endParaRPr lang="zh-CN" altLang="en-US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pPr marL="742950" lvl="1" indent="-285750" algn="l">
              <a:spcAft>
                <a:spcPts val="1200"/>
              </a:spcAft>
              <a:buFont typeface="+mj-lt"/>
              <a:buAutoNum type="arabicPeriod"/>
            </a:pPr>
            <a: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  <a:t>Анализ существующих адаптивных алгоритмов светофоров</a:t>
            </a:r>
            <a:b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</a:b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分析现有的信号灯自适应算法</a:t>
            </a:r>
          </a:p>
          <a:p>
            <a:pPr marL="742950" lvl="1" indent="-285750" algn="l">
              <a:spcAft>
                <a:spcPts val="1200"/>
              </a:spcAft>
              <a:buFont typeface="+mj-lt"/>
              <a:buAutoNum type="arabicPeriod"/>
            </a:pPr>
            <a: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  <a:t>Улучшить алгоритм на основе данных о транспортных потоках</a:t>
            </a:r>
            <a:b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</a:b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在算法的基础上结合车流量数据进行改进</a:t>
            </a:r>
          </a:p>
          <a:p>
            <a:pPr algn="l">
              <a:spcAft>
                <a:spcPts val="1200"/>
              </a:spcAft>
              <a:buFont typeface="+mj-lt"/>
              <a:buAutoNum type="arabicPeriod"/>
            </a:pPr>
            <a:r>
              <a:rPr lang="ru-RU" altLang="zh-CN" b="1" i="0" dirty="0">
                <a:solidFill>
                  <a:srgbClr val="000000"/>
                </a:solidFill>
                <a:effectLst/>
                <a:latin typeface="Helvetica Neue"/>
              </a:rPr>
              <a:t>Тестирование и интеграция</a:t>
            </a:r>
            <a: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  <a:t> </a:t>
            </a:r>
            <a:r>
              <a:rPr lang="zh-CN" altLang="en-US" b="1" i="0" dirty="0">
                <a:solidFill>
                  <a:srgbClr val="000000"/>
                </a:solidFill>
                <a:effectLst/>
                <a:latin typeface="Helvetica Neue"/>
              </a:rPr>
              <a:t>测试和集成</a:t>
            </a:r>
            <a:endParaRPr lang="zh-CN" altLang="en-US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pPr marL="742950" lvl="1" indent="-285750" algn="l">
              <a:spcAft>
                <a:spcPts val="1200"/>
              </a:spcAft>
              <a:buFont typeface="+mj-lt"/>
              <a:buAutoNum type="arabicPeriod"/>
            </a:pPr>
            <a: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  <a:t>Выбор инструменты и платформы для имитационного тестирования.</a:t>
            </a:r>
            <a:b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</a:b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选择仿真测试所使用的工具和平台</a:t>
            </a:r>
          </a:p>
          <a:p>
            <a:pPr marL="742950" lvl="1" indent="-285750" algn="l">
              <a:spcAft>
                <a:spcPts val="1200"/>
              </a:spcAft>
              <a:buFont typeface="+mj-lt"/>
              <a:buAutoNum type="arabicPeriod"/>
            </a:pPr>
            <a: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  <a:t>Тестирование систем на выбранных инструментах</a:t>
            </a:r>
            <a:b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</a:b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在仿真平台（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  <a:t>Sumo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，</a:t>
            </a:r>
            <a:r>
              <a:rPr lang="en-US" altLang="zh-CN" b="0" i="0" dirty="0" err="1">
                <a:solidFill>
                  <a:srgbClr val="333333"/>
                </a:solidFill>
                <a:effectLst/>
                <a:latin typeface="Helvetica Neue"/>
              </a:rPr>
              <a:t>CityFlow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）上测试系统。</a:t>
            </a:r>
          </a:p>
          <a:p>
            <a:pPr algn="l">
              <a:spcAft>
                <a:spcPts val="1200"/>
              </a:spcAft>
              <a:buFont typeface="+mj-lt"/>
              <a:buAutoNum type="arabicPeriod"/>
            </a:pPr>
            <a:r>
              <a:rPr lang="ru-RU" altLang="zh-CN" b="1" i="0" dirty="0">
                <a:solidFill>
                  <a:srgbClr val="000000"/>
                </a:solidFill>
                <a:effectLst/>
                <a:latin typeface="Helvetica Neue"/>
              </a:rPr>
              <a:t>Месяц 8: Оценка результатов и подготовка отчета</a:t>
            </a:r>
            <a: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  <a:t> 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评估结果并准备报告</a:t>
            </a:r>
          </a:p>
          <a:p>
            <a:pPr marL="742950" lvl="1" indent="-285750" algn="l">
              <a:spcAft>
                <a:spcPts val="1200"/>
              </a:spcAft>
              <a:buFont typeface="+mj-lt"/>
              <a:buAutoNum type="arabicPeriod"/>
            </a:pPr>
            <a: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  <a:t>Оценка эффективности предложенной системы на основе различных критериев</a:t>
            </a:r>
            <a:b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</a:b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根据各种标准（例如延迟、吞吐量）评估所提议系统的有效性。</a:t>
            </a:r>
          </a:p>
          <a:p>
            <a:pPr marL="742950" lvl="1" indent="-285750" algn="l">
              <a:spcAft>
                <a:spcPts val="1200"/>
              </a:spcAft>
              <a:buFont typeface="+mj-lt"/>
              <a:buAutoNum type="arabicPeriod"/>
            </a:pPr>
            <a: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  <a:t>Подготовка окончательного отчета и презентации.</a:t>
            </a:r>
            <a:b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</a:b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准备最终报告和演示文稿。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4782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7456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2410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9052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9EC0F4-5C7F-8673-D7BC-4725B9A290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1B99FBFD-BFDB-0F3D-369B-F9B220FA742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5FF7E7B0-95A3-5749-1877-E8A9C67BBD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spcAft>
                <a:spcPts val="1200"/>
              </a:spcAft>
            </a:pPr>
            <a:r>
              <a:rPr lang="ru-RU" altLang="zh-CN" b="1" i="0" dirty="0">
                <a:solidFill>
                  <a:srgbClr val="000000"/>
                </a:solidFill>
                <a:effectLst/>
                <a:latin typeface="Helvetica Neue"/>
              </a:rPr>
              <a:t>План работ (</a:t>
            </a:r>
            <a:r>
              <a:rPr lang="zh-CN" altLang="en-US" b="1" i="0" dirty="0">
                <a:solidFill>
                  <a:srgbClr val="000000"/>
                </a:solidFill>
                <a:effectLst/>
                <a:latin typeface="Helvetica Neue"/>
              </a:rPr>
              <a:t>工作计划</a:t>
            </a:r>
            <a:r>
              <a:rPr lang="en-US" altLang="zh-CN" b="1" i="0" dirty="0">
                <a:solidFill>
                  <a:srgbClr val="000000"/>
                </a:solidFill>
                <a:effectLst/>
                <a:latin typeface="Helvetica Neue"/>
              </a:rPr>
              <a:t>)</a:t>
            </a:r>
          </a:p>
          <a:p>
            <a:pPr algn="l">
              <a:spcAft>
                <a:spcPts val="1200"/>
              </a:spcAft>
              <a:buFont typeface="+mj-lt"/>
              <a:buAutoNum type="arabicPeriod"/>
            </a:pPr>
            <a:r>
              <a:rPr lang="ru-RU" altLang="zh-CN" b="1" i="0" dirty="0">
                <a:solidFill>
                  <a:srgbClr val="000000"/>
                </a:solidFill>
                <a:effectLst/>
                <a:latin typeface="Helvetica Neue"/>
              </a:rPr>
              <a:t>Исследование существующих решений</a:t>
            </a:r>
            <a: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  <a:t> </a:t>
            </a:r>
            <a:r>
              <a:rPr lang="zh-CN" altLang="en-US" b="1" i="0" dirty="0">
                <a:solidFill>
                  <a:srgbClr val="000000"/>
                </a:solidFill>
                <a:effectLst/>
                <a:latin typeface="Helvetica Neue"/>
              </a:rPr>
              <a:t>研究现有解决方案</a:t>
            </a:r>
            <a:endParaRPr lang="zh-CN" altLang="en-US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pPr marL="742950" lvl="1" indent="-285750" algn="l">
              <a:spcAft>
                <a:spcPts val="1200"/>
              </a:spcAft>
              <a:buFont typeface="+mj-lt"/>
              <a:buAutoNum type="arabicPeriod"/>
            </a:pPr>
            <a: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  <a:t>Проведение обзора литературы по методам детекции транспортных потоков с использованием компьютерного зрения.</a:t>
            </a:r>
            <a:b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</a:b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对使用计算机视觉检测交通流的方法进行文献综述。</a:t>
            </a:r>
          </a:p>
          <a:p>
            <a:pPr marL="742950" lvl="1" indent="-285750" algn="l">
              <a:spcAft>
                <a:spcPts val="1200"/>
              </a:spcAft>
              <a:buFont typeface="+mj-lt"/>
              <a:buAutoNum type="arabicPeriod"/>
            </a:pPr>
            <a: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  <a:t>Изучение технологий для динамического управления светофорами.</a:t>
            </a:r>
            <a:b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</a:b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交通信号灯动态控制技术研究。</a:t>
            </a:r>
          </a:p>
          <a:p>
            <a:pPr algn="l">
              <a:spcAft>
                <a:spcPts val="1200"/>
              </a:spcAft>
              <a:buFont typeface="+mj-lt"/>
              <a:buAutoNum type="arabicPeriod"/>
            </a:pPr>
            <a:r>
              <a:rPr lang="ru-RU" altLang="zh-CN" b="1" i="0" dirty="0">
                <a:solidFill>
                  <a:srgbClr val="000000"/>
                </a:solidFill>
                <a:effectLst/>
                <a:latin typeface="Helvetica Neue"/>
              </a:rPr>
              <a:t>Разработка модели для детекции транспортных потоков</a:t>
            </a:r>
            <a: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  <a:t> </a:t>
            </a:r>
            <a:r>
              <a:rPr lang="zh-CN" altLang="en-US" b="1" i="0" dirty="0">
                <a:solidFill>
                  <a:srgbClr val="000000"/>
                </a:solidFill>
                <a:effectLst/>
                <a:latin typeface="Helvetica Neue"/>
              </a:rPr>
              <a:t>开发交通流检测模型</a:t>
            </a:r>
            <a:endParaRPr lang="zh-CN" altLang="en-US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pPr marL="742950" lvl="1" indent="-285750" algn="l">
              <a:spcAft>
                <a:spcPts val="1200"/>
              </a:spcAft>
              <a:buFont typeface="+mj-lt"/>
              <a:buAutoNum type="arabicPeriod"/>
            </a:pPr>
            <a: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  <a:t>Сбор и подготовка видеоданных для обучения моделей.</a:t>
            </a:r>
            <a:b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</a:b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收集和准备用于训练模型的视频数据。</a:t>
            </a:r>
          </a:p>
          <a:p>
            <a:pPr marL="742950" lvl="1" indent="-285750" algn="l">
              <a:spcAft>
                <a:spcPts val="1200"/>
              </a:spcAft>
              <a:buFont typeface="+mj-lt"/>
              <a:buAutoNum type="arabicPeriod"/>
            </a:pPr>
            <a: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  <a:t>Выбор и настройка модели глубокого обучения (например, 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  <a:t>YOLO, Mask R-CNN).</a:t>
            </a:r>
            <a:b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</a:b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选择和调整深度学习模型（例如 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  <a:t>YOLO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、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  <a:t>Mask R-CNN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）。</a:t>
            </a:r>
          </a:p>
          <a:p>
            <a:pPr marL="742950" lvl="1" indent="-285750" algn="l">
              <a:spcAft>
                <a:spcPts val="1200"/>
              </a:spcAft>
              <a:buFont typeface="+mj-lt"/>
              <a:buAutoNum type="arabicPeriod"/>
            </a:pPr>
            <a: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  <a:t>Разработка алгоритма детекции транспортных средств и их классификации (например, типы автомобилей, плотность).</a:t>
            </a:r>
            <a:b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</a:b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开发用于检测车流辆及其分类（例如车辆类型、密度）的算法。</a:t>
            </a:r>
          </a:p>
          <a:p>
            <a:pPr algn="l">
              <a:spcAft>
                <a:spcPts val="1200"/>
              </a:spcAft>
              <a:buFont typeface="+mj-lt"/>
              <a:buAutoNum type="arabicPeriod"/>
            </a:pPr>
            <a:r>
              <a:rPr lang="ru-RU" altLang="zh-CN" b="1" i="0" dirty="0">
                <a:solidFill>
                  <a:srgbClr val="000000"/>
                </a:solidFill>
                <a:effectLst/>
                <a:latin typeface="Helvetica Neue"/>
              </a:rPr>
              <a:t>Разработка алгоритма динамической адаптации светофоров</a:t>
            </a:r>
            <a: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  <a:t> </a:t>
            </a:r>
            <a:r>
              <a:rPr lang="zh-CN" altLang="en-US" b="1" i="0" dirty="0">
                <a:solidFill>
                  <a:srgbClr val="000000"/>
                </a:solidFill>
                <a:effectLst/>
                <a:latin typeface="Helvetica Neue"/>
              </a:rPr>
              <a:t>开发交通信号灯动态适应算法</a:t>
            </a:r>
            <a:endParaRPr lang="zh-CN" altLang="en-US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pPr marL="742950" lvl="1" indent="-285750" algn="l">
              <a:spcAft>
                <a:spcPts val="1200"/>
              </a:spcAft>
              <a:buFont typeface="+mj-lt"/>
              <a:buAutoNum type="arabicPeriod"/>
            </a:pPr>
            <a: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  <a:t>Анализ существующих адаптивных алгоритмов светофоров</a:t>
            </a:r>
            <a:b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</a:b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分析现有的信号灯自适应算法</a:t>
            </a:r>
          </a:p>
          <a:p>
            <a:pPr marL="742950" lvl="1" indent="-285750" algn="l">
              <a:spcAft>
                <a:spcPts val="1200"/>
              </a:spcAft>
              <a:buFont typeface="+mj-lt"/>
              <a:buAutoNum type="arabicPeriod"/>
            </a:pPr>
            <a: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  <a:t>Улучшить алгоритм на основе данных о транспортных потоках</a:t>
            </a:r>
            <a:b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</a:b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在算法的基础上结合车流量数据进行改进</a:t>
            </a:r>
          </a:p>
          <a:p>
            <a:pPr algn="l">
              <a:spcAft>
                <a:spcPts val="1200"/>
              </a:spcAft>
              <a:buFont typeface="+mj-lt"/>
              <a:buAutoNum type="arabicPeriod"/>
            </a:pPr>
            <a:r>
              <a:rPr lang="ru-RU" altLang="zh-CN" b="1" i="0" dirty="0">
                <a:solidFill>
                  <a:srgbClr val="000000"/>
                </a:solidFill>
                <a:effectLst/>
                <a:latin typeface="Helvetica Neue"/>
              </a:rPr>
              <a:t>Тестирование и интеграция</a:t>
            </a:r>
            <a: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  <a:t> </a:t>
            </a:r>
            <a:r>
              <a:rPr lang="zh-CN" altLang="en-US" b="1" i="0" dirty="0">
                <a:solidFill>
                  <a:srgbClr val="000000"/>
                </a:solidFill>
                <a:effectLst/>
                <a:latin typeface="Helvetica Neue"/>
              </a:rPr>
              <a:t>测试和集成</a:t>
            </a:r>
            <a:endParaRPr lang="zh-CN" altLang="en-US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pPr marL="742950" lvl="1" indent="-285750" algn="l">
              <a:spcAft>
                <a:spcPts val="1200"/>
              </a:spcAft>
              <a:buFont typeface="+mj-lt"/>
              <a:buAutoNum type="arabicPeriod"/>
            </a:pPr>
            <a: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  <a:t>Выбор инструменты и платформы для имитационного тестирования.</a:t>
            </a:r>
            <a:b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</a:b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选择仿真测试所使用的工具和平台</a:t>
            </a:r>
          </a:p>
          <a:p>
            <a:pPr marL="742950" lvl="1" indent="-285750" algn="l">
              <a:spcAft>
                <a:spcPts val="1200"/>
              </a:spcAft>
              <a:buFont typeface="+mj-lt"/>
              <a:buAutoNum type="arabicPeriod"/>
            </a:pPr>
            <a: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  <a:t>Тестирование систем на выбранных инструментах</a:t>
            </a:r>
            <a:b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</a:b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在仿真平台（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  <a:t>Sumo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，</a:t>
            </a:r>
            <a:r>
              <a:rPr lang="en-US" altLang="zh-CN" b="0" i="0" dirty="0" err="1">
                <a:solidFill>
                  <a:srgbClr val="333333"/>
                </a:solidFill>
                <a:effectLst/>
                <a:latin typeface="Helvetica Neue"/>
              </a:rPr>
              <a:t>CityFlow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）上测试系统。</a:t>
            </a:r>
          </a:p>
          <a:p>
            <a:pPr algn="l">
              <a:spcAft>
                <a:spcPts val="1200"/>
              </a:spcAft>
              <a:buFont typeface="+mj-lt"/>
              <a:buAutoNum type="arabicPeriod"/>
            </a:pPr>
            <a:r>
              <a:rPr lang="ru-RU" altLang="zh-CN" b="1" i="0" dirty="0">
                <a:solidFill>
                  <a:srgbClr val="000000"/>
                </a:solidFill>
                <a:effectLst/>
                <a:latin typeface="Helvetica Neue"/>
              </a:rPr>
              <a:t>Месяц 8: Оценка результатов и подготовка отчета</a:t>
            </a:r>
            <a: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  <a:t> 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评估结果并准备报告</a:t>
            </a:r>
          </a:p>
          <a:p>
            <a:pPr marL="742950" lvl="1" indent="-285750" algn="l">
              <a:spcAft>
                <a:spcPts val="1200"/>
              </a:spcAft>
              <a:buFont typeface="+mj-lt"/>
              <a:buAutoNum type="arabicPeriod"/>
            </a:pPr>
            <a: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  <a:t>Оценка эффективности предложенной системы на основе различных критериев</a:t>
            </a:r>
            <a:b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</a:b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根据各种标准（例如延迟、吞吐量）评估所提议系统的有效性。</a:t>
            </a:r>
          </a:p>
          <a:p>
            <a:pPr marL="742950" lvl="1" indent="-285750" algn="l">
              <a:spcAft>
                <a:spcPts val="1200"/>
              </a:spcAft>
              <a:buFont typeface="+mj-lt"/>
              <a:buAutoNum type="arabicPeriod"/>
            </a:pPr>
            <a: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  <a:t>Подготовка окончательного отчета и презентации.</a:t>
            </a:r>
            <a:b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</a:b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准备最终报告和演示文稿。</a:t>
            </a:r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FC9BDC1-24A2-9799-0160-556B03A8AA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1891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098416" y="4902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910801" y="42723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783B35-4D64-24CD-46E0-32E9FC276C40}"/>
              </a:ext>
            </a:extLst>
          </p:cNvPr>
          <p:cNvSpPr txBox="1"/>
          <p:nvPr userDrawn="1"/>
        </p:nvSpPr>
        <p:spPr>
          <a:xfrm>
            <a:off x="5098416" y="4902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FEFD47-67FA-CC9C-A247-DDA306E69DC7}"/>
              </a:ext>
            </a:extLst>
          </p:cNvPr>
          <p:cNvSpPr txBox="1"/>
          <p:nvPr userDrawn="1"/>
        </p:nvSpPr>
        <p:spPr>
          <a:xfrm>
            <a:off x="5910801" y="42723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B74B261-5474-8217-1C1F-DF8DF956D9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5A92729-C745-7CCF-6847-2DF14BA7138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 baseline="0"/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ru-RU" sz="20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  <a:p>
            <a:endParaRPr lang="ru-RU" sz="20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8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8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8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8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35997768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8ABD215D-CFC7-1CAC-2144-1C4A51F1FEB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4113" y="1233715"/>
            <a:ext cx="7170057" cy="341085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 baseline="0"/>
            </a:lvl1pPr>
            <a:lvl2pPr marL="457200" indent="0">
              <a:buFontTx/>
              <a:buNone/>
              <a:defRPr sz="1600" baseline="0"/>
            </a:lvl2pPr>
            <a:lvl3pPr marL="914400" indent="0">
              <a:buFontTx/>
              <a:buNone/>
              <a:defRPr sz="1600" baseline="0"/>
            </a:lvl3pPr>
            <a:lvl4pPr marL="1371600" indent="0">
              <a:buFontTx/>
              <a:buNone/>
              <a:defRPr sz="1600" baseline="0"/>
            </a:lvl4pPr>
            <a:lvl5pPr>
              <a:buFontTx/>
              <a:buNone/>
              <a:defRPr sz="1600" baseline="0"/>
            </a:lvl5pPr>
          </a:lstStyle>
          <a:p>
            <a:r>
              <a:rPr lang="ru-RU" sz="16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  <a:p>
            <a:endParaRPr lang="ru-RU" sz="16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8569F4-01AC-6221-63B9-0F06F87F25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33609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7">
            <a:extLst>
              <a:ext uri="{FF2B5EF4-FFF2-40B4-BE49-F238E27FC236}">
                <a16:creationId xmlns:a16="http://schemas.microsoft.com/office/drawing/2014/main" id="{3706F3BB-2486-D68F-6966-44BBD62CEC6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2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4" name="Текст 13">
            <a:extLst>
              <a:ext uri="{FF2B5EF4-FFF2-40B4-BE49-F238E27FC236}">
                <a16:creationId xmlns:a16="http://schemas.microsoft.com/office/drawing/2014/main" id="{49722966-1EC6-6348-3A3A-25A27C8E506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5" name="Текст 7">
            <a:extLst>
              <a:ext uri="{FF2B5EF4-FFF2-40B4-BE49-F238E27FC236}">
                <a16:creationId xmlns:a16="http://schemas.microsoft.com/office/drawing/2014/main" id="{D2BFFE86-F97D-E925-927B-0F6BBD2D6EE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2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2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6" name="Текст 13">
            <a:extLst>
              <a:ext uri="{FF2B5EF4-FFF2-40B4-BE49-F238E27FC236}">
                <a16:creationId xmlns:a16="http://schemas.microsoft.com/office/drawing/2014/main" id="{ADAF316B-52C6-704E-CB38-0E76498CD5E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D888714-60F8-FF59-CB87-38F52214F9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82600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8C44632-7642-B672-30DB-BEE8EBC23C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Рисунок 2">
            <a:extLst>
              <a:ext uri="{FF2B5EF4-FFF2-40B4-BE49-F238E27FC236}">
                <a16:creationId xmlns:a16="http://schemas.microsoft.com/office/drawing/2014/main" id="{AF7BB137-1C7F-56D5-5D41-70ED6DEA4C5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8957"/>
            </a:avLst>
          </a:prstGeom>
        </p:spPr>
        <p:txBody>
          <a:bodyPr/>
          <a:lstStyle/>
          <a:p>
            <a:endParaRPr lang="ru-RU"/>
          </a:p>
        </p:txBody>
      </p:sp>
      <p:sp>
        <p:nvSpPr>
          <p:cNvPr id="5" name="Текст 6">
            <a:extLst>
              <a:ext uri="{FF2B5EF4-FFF2-40B4-BE49-F238E27FC236}">
                <a16:creationId xmlns:a16="http://schemas.microsoft.com/office/drawing/2014/main" id="{D9C7E817-A2F7-D228-2EB2-8CC27106359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4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29270353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1F5CFB9-FFF2-E218-2283-FA3AC247B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1CCADC5-135D-DC69-A40F-E7939EE42C8E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 b="0" baseline="0">
                <a:solidFill>
                  <a:schemeClr val="bg1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2000" dirty="0">
                <a:latin typeface="Golos Text" panose="020B0503020202020204"/>
              </a:rPr>
              <a:t>Основной текст слайда, ключевая формулировка</a:t>
            </a:r>
          </a:p>
        </p:txBody>
      </p:sp>
    </p:spTree>
    <p:extLst>
      <p:ext uri="{BB962C8B-B14F-4D97-AF65-F5344CB8AC3E}">
        <p14:creationId xmlns:p14="http://schemas.microsoft.com/office/powerpoint/2010/main" val="31102738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Финал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4">
            <a:extLst>
              <a:ext uri="{FF2B5EF4-FFF2-40B4-BE49-F238E27FC236}">
                <a16:creationId xmlns:a16="http://schemas.microsoft.com/office/drawing/2014/main" id="{164235EB-093A-2BDE-8127-460B61C5B6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4113" y="1233715"/>
            <a:ext cx="7170057" cy="3410856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600" baseline="0"/>
            </a:lvl1pPr>
            <a:lvl2pPr marL="457200" indent="0">
              <a:buFontTx/>
              <a:buNone/>
              <a:defRPr sz="1600" baseline="0"/>
            </a:lvl2pPr>
            <a:lvl3pPr marL="914400" indent="0">
              <a:buFontTx/>
              <a:buNone/>
              <a:defRPr sz="1600" baseline="0"/>
            </a:lvl3pPr>
            <a:lvl4pPr marL="1371600" indent="0">
              <a:buFontTx/>
              <a:buNone/>
              <a:defRPr sz="1600" baseline="0"/>
            </a:lvl4pPr>
            <a:lvl5pPr>
              <a:buFontTx/>
              <a:buNone/>
              <a:defRPr sz="1600" baseline="0"/>
            </a:lvl5pPr>
          </a:lstStyle>
          <a:p>
            <a:r>
              <a:rPr lang="ru-RU" sz="16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</a:t>
            </a:r>
          </a:p>
          <a:p>
            <a:endParaRPr lang="ru-RU" sz="16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6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6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6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6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конец списка.</a:t>
            </a:r>
          </a:p>
          <a:p>
            <a:pPr lvl="0"/>
            <a:endParaRPr lang="ru-RU" dirty="0"/>
          </a:p>
          <a:p>
            <a:pPr lvl="0"/>
            <a:endParaRPr lang="ru-RU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FD6E8F6-2854-A3A1-FCCA-4BC7B8C564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84405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25FAEC5-3811-8889-0016-6EA3B2AC41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Текст 7">
            <a:extLst>
              <a:ext uri="{FF2B5EF4-FFF2-40B4-BE49-F238E27FC236}">
                <a16:creationId xmlns:a16="http://schemas.microsoft.com/office/drawing/2014/main" id="{CAC739FE-CC7A-A005-60BE-713B90BFE7B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2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5" name="Текст 13">
            <a:extLst>
              <a:ext uri="{FF2B5EF4-FFF2-40B4-BE49-F238E27FC236}">
                <a16:creationId xmlns:a16="http://schemas.microsoft.com/office/drawing/2014/main" id="{0280BF47-780B-2175-23F6-FDC24D601F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6" name="Текст 7">
            <a:extLst>
              <a:ext uri="{FF2B5EF4-FFF2-40B4-BE49-F238E27FC236}">
                <a16:creationId xmlns:a16="http://schemas.microsoft.com/office/drawing/2014/main" id="{E58E80D7-3F9A-CA73-1A7E-C864B8F1B1A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2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2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7" name="Текст 13">
            <a:extLst>
              <a:ext uri="{FF2B5EF4-FFF2-40B4-BE49-F238E27FC236}">
                <a16:creationId xmlns:a16="http://schemas.microsoft.com/office/drawing/2014/main" id="{BF0BE89B-425E-821E-10AB-56C164DAED3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42062931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F282CACE-D64E-E390-8227-23E049D60AA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761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FD893D5-8CB5-3E29-008C-CC0E0591AE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5" name="Текст 6">
            <a:extLst>
              <a:ext uri="{FF2B5EF4-FFF2-40B4-BE49-F238E27FC236}">
                <a16:creationId xmlns:a16="http://schemas.microsoft.com/office/drawing/2014/main" id="{6E126262-C015-9DD6-F87F-1B632AE7449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4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17363212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AA1A601-605F-FFE8-0BFA-9EB221F44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E555EF72-8579-6966-364E-7EB7615097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102428" y="943208"/>
            <a:ext cx="5526315" cy="3875536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6" name="Рисунок 2">
            <a:extLst>
              <a:ext uri="{FF2B5EF4-FFF2-40B4-BE49-F238E27FC236}">
                <a16:creationId xmlns:a16="http://schemas.microsoft.com/office/drawing/2014/main" id="{E0DDF7E5-74E5-85B7-0EAB-6118F548A98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" y="943208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7936B987-FE27-33B7-4612-FDB9F2B35C6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57200" y="2935720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8552863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6">
            <a:extLst>
              <a:ext uri="{FF2B5EF4-FFF2-40B4-BE49-F238E27FC236}">
                <a16:creationId xmlns:a16="http://schemas.microsoft.com/office/drawing/2014/main" id="{604BBFFB-7572-35FA-4787-0F445C56328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1" y="1059322"/>
            <a:ext cx="3897086" cy="1734678"/>
          </a:xfrm>
        </p:spPr>
        <p:txBody>
          <a:bodyPr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</p:txBody>
      </p:sp>
      <p:sp>
        <p:nvSpPr>
          <p:cNvPr id="4" name="Текст 6">
            <a:extLst>
              <a:ext uri="{FF2B5EF4-FFF2-40B4-BE49-F238E27FC236}">
                <a16:creationId xmlns:a16="http://schemas.microsoft.com/office/drawing/2014/main" id="{4BFD2DD0-1A50-CC19-1239-4EE4F12EA91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202" y="3105836"/>
            <a:ext cx="3897084" cy="1640335"/>
          </a:xfrm>
        </p:spPr>
        <p:txBody>
          <a:bodyPr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</p:txBody>
      </p:sp>
      <p:sp>
        <p:nvSpPr>
          <p:cNvPr id="5" name="Текст 6">
            <a:extLst>
              <a:ext uri="{FF2B5EF4-FFF2-40B4-BE49-F238E27FC236}">
                <a16:creationId xmlns:a16="http://schemas.microsoft.com/office/drawing/2014/main" id="{73A9D63A-5180-ED0A-F619-007A1570C1E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89714" y="1059322"/>
            <a:ext cx="3632201" cy="3686849"/>
          </a:xfrm>
        </p:spPr>
        <p:txBody>
          <a:bodyPr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075CB2-AC7B-1521-E0C8-0618DBE0FE3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735917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24"/>
          <p:cNvSpPr>
            <a:spLocks noGrp="1"/>
          </p:cNvSpPr>
          <p:nvPr>
            <p:ph type="body" sz="quarter" idx="20" hasCustomPrompt="1"/>
          </p:nvPr>
        </p:nvSpPr>
        <p:spPr>
          <a:xfrm>
            <a:off x="457201" y="2933902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4" name="Text Placeholder 24"/>
          <p:cNvSpPr>
            <a:spLocks noGrp="1"/>
          </p:cNvSpPr>
          <p:nvPr>
            <p:ph type="body" sz="quarter" idx="21" hasCustomPrompt="1"/>
          </p:nvPr>
        </p:nvSpPr>
        <p:spPr>
          <a:xfrm>
            <a:off x="3209454" y="2933902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5" name="Text Placeholder 24"/>
          <p:cNvSpPr>
            <a:spLocks noGrp="1"/>
          </p:cNvSpPr>
          <p:nvPr>
            <p:ph type="body" sz="quarter" idx="22" hasCustomPrompt="1"/>
          </p:nvPr>
        </p:nvSpPr>
        <p:spPr>
          <a:xfrm>
            <a:off x="5969804" y="2933902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3287828"/>
            <a:ext cx="2588883" cy="1395548"/>
          </a:xfrm>
        </p:spPr>
        <p:txBody>
          <a:bodyPr>
            <a:normAutofit/>
          </a:bodyPr>
          <a:lstStyle>
            <a:lvl1pPr marL="0" indent="0">
              <a:buNone/>
              <a:defRPr sz="1200" baseline="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3207251" y="3299578"/>
            <a:ext cx="2591416" cy="1395548"/>
          </a:xfrm>
        </p:spPr>
        <p:txBody>
          <a:bodyPr>
            <a:noAutofit/>
          </a:bodyPr>
          <a:lstStyle>
            <a:lvl1pPr marL="0" indent="0">
              <a:buNone/>
              <a:defRPr sz="1200" baseline="0"/>
            </a:lvl1pPr>
            <a:lvl2pPr>
              <a:defRPr sz="1200" baseline="0"/>
            </a:lvl2pPr>
            <a:lvl3pPr>
              <a:defRPr sz="1200" baseline="0"/>
            </a:lvl3pPr>
            <a:lvl4pPr>
              <a:defRPr sz="1200" baseline="0"/>
            </a:lvl4pPr>
            <a:lvl5pPr>
              <a:defRPr sz="12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84827D-CE53-9591-037D-C963F1C740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5AE50A46-F4A6-68CE-7C12-AA2301388718}"/>
              </a:ext>
            </a:extLst>
          </p:cNvPr>
          <p:cNvSpPr>
            <a:spLocks noGrp="1"/>
          </p:cNvSpPr>
          <p:nvPr>
            <p:ph sz="half" idx="26" hasCustomPrompt="1"/>
          </p:nvPr>
        </p:nvSpPr>
        <p:spPr>
          <a:xfrm>
            <a:off x="5967600" y="3299578"/>
            <a:ext cx="2591416" cy="1395548"/>
          </a:xfrm>
        </p:spPr>
        <p:txBody>
          <a:bodyPr>
            <a:noAutofit/>
          </a:bodyPr>
          <a:lstStyle>
            <a:lvl1pPr marL="0" indent="0">
              <a:buNone/>
              <a:defRPr sz="1200" baseline="0"/>
            </a:lvl1pPr>
            <a:lvl2pPr>
              <a:defRPr sz="1200" baseline="0"/>
            </a:lvl2pPr>
            <a:lvl3pPr>
              <a:defRPr sz="1200" baseline="0"/>
            </a:lvl3pPr>
            <a:lvl4pPr>
              <a:defRPr sz="1200" baseline="0"/>
            </a:lvl4pPr>
            <a:lvl5pPr>
              <a:defRPr sz="12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42AB405F-D2C7-9CD0-F8A2-C5B08DACE9F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9081" y="944463"/>
            <a:ext cx="2577001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id="{20D20C24-934F-4A5C-CF04-B479AF2D0D5F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3221666" y="944462"/>
            <a:ext cx="2577001" cy="1883023"/>
          </a:xfrm>
          <a:prstGeom prst="roundRect">
            <a:avLst>
              <a:gd name="adj" fmla="val 12905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6" name="Рисунок 2">
            <a:extLst>
              <a:ext uri="{FF2B5EF4-FFF2-40B4-BE49-F238E27FC236}">
                <a16:creationId xmlns:a16="http://schemas.microsoft.com/office/drawing/2014/main" id="{2D750E3A-97C5-5CBE-A3C9-0F2565E569E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5980690" y="944463"/>
            <a:ext cx="2577001" cy="1883023"/>
          </a:xfrm>
          <a:prstGeom prst="roundRect">
            <a:avLst>
              <a:gd name="adj" fmla="val 10512"/>
            </a:avLst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73842539"/>
      </p:ext>
    </p:extLst>
  </p:cSld>
  <p:clrMapOvr>
    <a:masterClrMapping/>
  </p:clrMapOvr>
  <p:hf sldNum="0"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kfq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1211943"/>
            <a:ext cx="7467600" cy="3447143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400" baseline="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ru-RU" sz="24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  <a:p>
            <a:endParaRPr lang="ru-RU" sz="24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20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3509715879"/>
      </p:ext>
    </p:extLst>
  </p:cSld>
  <p:clrMapOvr>
    <a:masterClrMapping/>
  </p:clrMapOvr>
  <p:hf sldNum="0" hd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AA1A601-605F-FFE8-0BFA-9EB221F44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E555EF72-8579-6966-364E-7EB7615097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33143" y="949330"/>
            <a:ext cx="2895600" cy="3895724"/>
          </a:xfrm>
        </p:spPr>
        <p:txBody>
          <a:bodyPr>
            <a:normAutofit/>
          </a:bodyPr>
          <a:lstStyle>
            <a:lvl1pPr marL="0" indent="0">
              <a:buNone/>
              <a:defRPr sz="1400" b="0" i="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" name="Рисунок 2">
            <a:extLst>
              <a:ext uri="{FF2B5EF4-FFF2-40B4-BE49-F238E27FC236}">
                <a16:creationId xmlns:a16="http://schemas.microsoft.com/office/drawing/2014/main" id="{F1233E17-1183-B76E-8FDC-B4E51177D94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" y="949329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D225B0AE-7C4E-EA08-3FB1-DC344CD7244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095171" y="949328"/>
            <a:ext cx="2532744" cy="1883023"/>
          </a:xfrm>
          <a:prstGeom prst="roundRect">
            <a:avLst>
              <a:gd name="adj" fmla="val 11879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8F0CB042-A157-2892-A9F3-8F41034FBC2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095171" y="2962031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B7890194-FBA6-DE42-AD42-307D6F999BEF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57199" y="2962031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4642747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AA1A601-605F-FFE8-0BFA-9EB221F44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Текст 6">
            <a:extLst>
              <a:ext uri="{FF2B5EF4-FFF2-40B4-BE49-F238E27FC236}">
                <a16:creationId xmlns:a16="http://schemas.microsoft.com/office/drawing/2014/main" id="{46AE54EB-260E-9A56-307F-307DC6AE327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1" y="963397"/>
            <a:ext cx="2532744" cy="1883023"/>
          </a:xfrm>
        </p:spPr>
        <p:txBody>
          <a:bodyPr>
            <a:normAutofit/>
          </a:bodyPr>
          <a:lstStyle>
            <a:lvl1pPr marL="0" indent="0">
              <a:buNone/>
              <a:defRPr sz="1800" b="1" i="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lvl="0"/>
            <a:r>
              <a:rPr lang="ru-RU" dirty="0"/>
              <a:t>Ключевая фраза слайда</a:t>
            </a:r>
          </a:p>
        </p:txBody>
      </p:sp>
      <p:sp>
        <p:nvSpPr>
          <p:cNvPr id="7" name="Рисунок 2">
            <a:extLst>
              <a:ext uri="{FF2B5EF4-FFF2-40B4-BE49-F238E27FC236}">
                <a16:creationId xmlns:a16="http://schemas.microsoft.com/office/drawing/2014/main" id="{20DDEE97-30A5-E948-6E23-28FB2BCF96F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095171" y="963397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AAC08422-7D47-2B7E-7D28-680BC07B364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733141" y="966928"/>
            <a:ext cx="2532744" cy="1883023"/>
          </a:xfrm>
          <a:prstGeom prst="roundRect">
            <a:avLst>
              <a:gd name="adj" fmla="val 11196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4D0F3CB7-1C07-A606-10E8-3541ED42DF3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733141" y="2954042"/>
            <a:ext cx="2532744" cy="1883023"/>
          </a:xfrm>
          <a:prstGeom prst="roundRect">
            <a:avLst>
              <a:gd name="adj" fmla="val 8802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id="{AFE5227E-AF6F-5CD4-3762-3B690A4EFAC6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095171" y="2960314"/>
            <a:ext cx="2532744" cy="1883023"/>
          </a:xfrm>
          <a:prstGeom prst="roundRect">
            <a:avLst>
              <a:gd name="adj" fmla="val 8459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3" name="Рисунок 2">
            <a:extLst>
              <a:ext uri="{FF2B5EF4-FFF2-40B4-BE49-F238E27FC236}">
                <a16:creationId xmlns:a16="http://schemas.microsoft.com/office/drawing/2014/main" id="{F1DACFFD-7F12-BA1F-C994-00039280C0A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57200" y="2960314"/>
            <a:ext cx="2532744" cy="1883023"/>
          </a:xfrm>
          <a:prstGeom prst="roundRect">
            <a:avLst>
              <a:gd name="adj" fmla="val 10169"/>
            </a:avLst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3181888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24"/>
          <p:cNvSpPr>
            <a:spLocks noGrp="1"/>
          </p:cNvSpPr>
          <p:nvPr>
            <p:ph type="body" sz="quarter" idx="20" hasCustomPrompt="1"/>
          </p:nvPr>
        </p:nvSpPr>
        <p:spPr>
          <a:xfrm>
            <a:off x="457201" y="2367645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6" name="Text Placeholder 24"/>
          <p:cNvSpPr>
            <a:spLocks noGrp="1"/>
          </p:cNvSpPr>
          <p:nvPr>
            <p:ph type="body" sz="quarter" idx="21" hasCustomPrompt="1"/>
          </p:nvPr>
        </p:nvSpPr>
        <p:spPr>
          <a:xfrm>
            <a:off x="3275819" y="2367645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7" name="Text Placeholder 24"/>
          <p:cNvSpPr>
            <a:spLocks noGrp="1"/>
          </p:cNvSpPr>
          <p:nvPr>
            <p:ph type="body" sz="quarter" idx="22" hasCustomPrompt="1"/>
          </p:nvPr>
        </p:nvSpPr>
        <p:spPr>
          <a:xfrm>
            <a:off x="6085706" y="2367645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F822C9-93DB-8981-8DE8-9669C842C9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ABC6181E-5380-5398-36BA-70EAD01E6B61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454050" y="952607"/>
            <a:ext cx="2589213" cy="1304294"/>
          </a:xfrm>
          <a:prstGeom prst="roundRect">
            <a:avLst>
              <a:gd name="adj" fmla="val 9261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id="{6C8F21F1-75B3-D8F1-2DB5-6F70F86F1DBF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3275818" y="952607"/>
            <a:ext cx="2589213" cy="1304294"/>
          </a:xfrm>
          <a:prstGeom prst="roundRect">
            <a:avLst>
              <a:gd name="adj" fmla="val 11730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13" name="Рисунок 2">
            <a:extLst>
              <a:ext uri="{FF2B5EF4-FFF2-40B4-BE49-F238E27FC236}">
                <a16:creationId xmlns:a16="http://schemas.microsoft.com/office/drawing/2014/main" id="{276AF22E-2A7E-F9AB-5142-9D689D32BAC7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6089789" y="952607"/>
            <a:ext cx="2589213" cy="1304294"/>
          </a:xfrm>
          <a:prstGeom prst="roundRect">
            <a:avLst>
              <a:gd name="adj" fmla="val 10249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14" name="Text Placeholder 24">
            <a:extLst>
              <a:ext uri="{FF2B5EF4-FFF2-40B4-BE49-F238E27FC236}">
                <a16:creationId xmlns:a16="http://schemas.microsoft.com/office/drawing/2014/main" id="{4381B90F-578B-03FE-3E62-01B123DDCA0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60352" y="4281396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5" name="Text Placeholder 24">
            <a:extLst>
              <a:ext uri="{FF2B5EF4-FFF2-40B4-BE49-F238E27FC236}">
                <a16:creationId xmlns:a16="http://schemas.microsoft.com/office/drawing/2014/main" id="{78F39546-2C38-A484-9527-E82840466A9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278970" y="4281396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7" name="Text Placeholder 24">
            <a:extLst>
              <a:ext uri="{FF2B5EF4-FFF2-40B4-BE49-F238E27FC236}">
                <a16:creationId xmlns:a16="http://schemas.microsoft.com/office/drawing/2014/main" id="{62CF135A-DC57-BFA7-737D-7E89CABB270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088857" y="4281396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3" name="Рисунок 2">
            <a:extLst>
              <a:ext uri="{FF2B5EF4-FFF2-40B4-BE49-F238E27FC236}">
                <a16:creationId xmlns:a16="http://schemas.microsoft.com/office/drawing/2014/main" id="{F2DF9285-C300-85F5-A106-92A286165DE1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457201" y="2866358"/>
            <a:ext cx="2589213" cy="1304294"/>
          </a:xfrm>
          <a:prstGeom prst="roundRect">
            <a:avLst>
              <a:gd name="adj" fmla="val 12224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24" name="Рисунок 2">
            <a:extLst>
              <a:ext uri="{FF2B5EF4-FFF2-40B4-BE49-F238E27FC236}">
                <a16:creationId xmlns:a16="http://schemas.microsoft.com/office/drawing/2014/main" id="{3E7EB42F-DA19-C666-2E68-46C62D129469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3278969" y="2866358"/>
            <a:ext cx="2589213" cy="1304294"/>
          </a:xfrm>
          <a:prstGeom prst="roundRect">
            <a:avLst>
              <a:gd name="adj" fmla="val 11236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31" name="Рисунок 2">
            <a:extLst>
              <a:ext uri="{FF2B5EF4-FFF2-40B4-BE49-F238E27FC236}">
                <a16:creationId xmlns:a16="http://schemas.microsoft.com/office/drawing/2014/main" id="{8819B960-AE2A-9E43-B370-CD1D6A1ACE8D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6092940" y="2866358"/>
            <a:ext cx="2589213" cy="1304294"/>
          </a:xfrm>
          <a:prstGeom prst="roundRect">
            <a:avLst>
              <a:gd name="adj" fmla="val 9755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</p:spTree>
    <p:extLst>
      <p:ext uri="{BB962C8B-B14F-4D97-AF65-F5344CB8AC3E}">
        <p14:creationId xmlns:p14="http://schemas.microsoft.com/office/powerpoint/2010/main" val="71863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7">
            <a:extLst>
              <a:ext uri="{FF2B5EF4-FFF2-40B4-BE49-F238E27FC236}">
                <a16:creationId xmlns:a16="http://schemas.microsoft.com/office/drawing/2014/main" id="{DC7664A4-1431-5B79-D831-F6220EA4364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2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4" name="Текст 13">
            <a:extLst>
              <a:ext uri="{FF2B5EF4-FFF2-40B4-BE49-F238E27FC236}">
                <a16:creationId xmlns:a16="http://schemas.microsoft.com/office/drawing/2014/main" id="{9A5E5274-1C05-A7BB-B9D5-BE8CD4A5E9F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5" name="Текст 7">
            <a:extLst>
              <a:ext uri="{FF2B5EF4-FFF2-40B4-BE49-F238E27FC236}">
                <a16:creationId xmlns:a16="http://schemas.microsoft.com/office/drawing/2014/main" id="{5FC28AB9-3129-9DBE-782C-D2B113A5A6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2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2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6" name="Текст 13">
            <a:extLst>
              <a:ext uri="{FF2B5EF4-FFF2-40B4-BE49-F238E27FC236}">
                <a16:creationId xmlns:a16="http://schemas.microsoft.com/office/drawing/2014/main" id="{12C4E9B1-800A-20F6-E4F7-84C6B3BE946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D8C1609-7E48-B73D-CDA4-19FD56B59E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93299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256F42A0-92A9-ED41-A4B6-1B839857D47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7784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AA1A601-605F-FFE8-0BFA-9EB221F44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E555EF72-8579-6966-364E-7EB7615097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2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</p:spTree>
    <p:extLst>
      <p:ext uri="{BB962C8B-B14F-4D97-AF65-F5344CB8AC3E}">
        <p14:creationId xmlns:p14="http://schemas.microsoft.com/office/powerpoint/2010/main" val="4394751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60393FA-3ECC-3158-E15E-58890F60BD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13DB0C6-E4DE-9A4B-998D-34852F1B3E9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 b="0" baseline="0">
                <a:solidFill>
                  <a:schemeClr val="bg1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2000" dirty="0">
                <a:latin typeface="Golos Text" panose="020B0503020202020204"/>
              </a:rPr>
              <a:t>Основной текст слайда, ключевая формулировка</a:t>
            </a:r>
          </a:p>
        </p:txBody>
      </p:sp>
    </p:spTree>
    <p:extLst>
      <p:ext uri="{BB962C8B-B14F-4D97-AF65-F5344CB8AC3E}">
        <p14:creationId xmlns:p14="http://schemas.microsoft.com/office/powerpoint/2010/main" val="40345594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8ABD215D-CFC7-1CAC-2144-1C4A51F1FEB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4113" y="1233715"/>
            <a:ext cx="7170057" cy="341085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 baseline="0"/>
            </a:lvl1pPr>
            <a:lvl2pPr marL="457200" indent="0">
              <a:buFontTx/>
              <a:buNone/>
              <a:defRPr sz="1600" baseline="0"/>
            </a:lvl2pPr>
            <a:lvl3pPr marL="914400" indent="0">
              <a:buFontTx/>
              <a:buNone/>
              <a:defRPr sz="1600" baseline="0"/>
            </a:lvl3pPr>
            <a:lvl4pPr marL="1371600" indent="0">
              <a:buFontTx/>
              <a:buNone/>
              <a:defRPr sz="1600" baseline="0"/>
            </a:lvl4pPr>
            <a:lvl5pPr>
              <a:buFontTx/>
              <a:buNone/>
              <a:defRPr sz="1600" baseline="0"/>
            </a:lvl5pPr>
          </a:lstStyle>
          <a:p>
            <a:r>
              <a:rPr lang="ru-RU" sz="16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  <a:p>
            <a:endParaRPr lang="ru-RU" sz="16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8569F4-01AC-6221-63B9-0F06F87F25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74149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Текст 7">
            <a:extLst>
              <a:ext uri="{FF2B5EF4-FFF2-40B4-BE49-F238E27FC236}">
                <a16:creationId xmlns:a16="http://schemas.microsoft.com/office/drawing/2014/main" id="{36D9692A-5DC0-3DF1-F516-70164F11C5A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2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16" name="Текст 13">
            <a:extLst>
              <a:ext uri="{FF2B5EF4-FFF2-40B4-BE49-F238E27FC236}">
                <a16:creationId xmlns:a16="http://schemas.microsoft.com/office/drawing/2014/main" id="{C2C41F40-A63A-48C4-01DC-A4A13BB7B8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D5B27C-CA4C-7381-3F84-F0595A76CE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3" name="Текст 7">
            <a:extLst>
              <a:ext uri="{FF2B5EF4-FFF2-40B4-BE49-F238E27FC236}">
                <a16:creationId xmlns:a16="http://schemas.microsoft.com/office/drawing/2014/main" id="{2AA24315-FE73-04A8-D530-E746EC0C202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2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2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4" name="Текст 13">
            <a:extLst>
              <a:ext uri="{FF2B5EF4-FFF2-40B4-BE49-F238E27FC236}">
                <a16:creationId xmlns:a16="http://schemas.microsoft.com/office/drawing/2014/main" id="{69578C56-72EB-AE17-C6D4-CE1E8FBA30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30189341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AE2ED3E-3221-72A5-8340-4E08819C8F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Рисунок 2">
            <a:extLst>
              <a:ext uri="{FF2B5EF4-FFF2-40B4-BE49-F238E27FC236}">
                <a16:creationId xmlns:a16="http://schemas.microsoft.com/office/drawing/2014/main" id="{19B43694-08A8-116E-FA12-468591D136C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7952"/>
            </a:avLst>
          </a:prstGeom>
        </p:spPr>
        <p:txBody>
          <a:bodyPr/>
          <a:lstStyle/>
          <a:p>
            <a:endParaRPr lang="ru-RU"/>
          </a:p>
        </p:txBody>
      </p:sp>
      <p:sp>
        <p:nvSpPr>
          <p:cNvPr id="5" name="Текст 6">
            <a:extLst>
              <a:ext uri="{FF2B5EF4-FFF2-40B4-BE49-F238E27FC236}">
                <a16:creationId xmlns:a16="http://schemas.microsoft.com/office/drawing/2014/main" id="{E75CB8B0-7394-87DF-B065-6F242AB2D01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4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19933665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E98E654-ABDC-7E78-775E-43A2D6214C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5D71CC7-EEA6-E9D0-68AD-36562CCF607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 b="0" baseline="0">
                <a:solidFill>
                  <a:schemeClr val="bg1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2000" dirty="0">
                <a:latin typeface="Golos Text" panose="020B0503020202020204"/>
              </a:rPr>
              <a:t>Основной текст слайда, ключевая формулировка</a:t>
            </a:r>
          </a:p>
        </p:txBody>
      </p:sp>
    </p:spTree>
    <p:extLst>
      <p:ext uri="{BB962C8B-B14F-4D97-AF65-F5344CB8AC3E}">
        <p14:creationId xmlns:p14="http://schemas.microsoft.com/office/powerpoint/2010/main" val="25408186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06434"/>
            <a:ext cx="8229600" cy="6204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21912"/>
            <a:ext cx="8229600" cy="289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865051" y="41341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4D3E97-5D7A-1D29-BA55-742D76C1C8C4}"/>
              </a:ext>
            </a:extLst>
          </p:cNvPr>
          <p:cNvSpPr txBox="1"/>
          <p:nvPr userDrawn="1"/>
        </p:nvSpPr>
        <p:spPr>
          <a:xfrm>
            <a:off x="-865051" y="41341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678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8" r:id="rId1"/>
    <p:sldLayoutId id="2147483872" r:id="rId2"/>
    <p:sldLayoutId id="2147483885" r:id="rId3"/>
    <p:sldLayoutId id="2147483877" r:id="rId4"/>
    <p:sldLayoutId id="2147483891" r:id="rId5"/>
    <p:sldLayoutId id="2147483883" r:id="rId6"/>
    <p:sldLayoutId id="2147483873" r:id="rId7"/>
    <p:sldLayoutId id="2147483888" r:id="rId8"/>
    <p:sldLayoutId id="2147483892" r:id="rId9"/>
    <p:sldLayoutId id="2147483874" r:id="rId10"/>
    <p:sldLayoutId id="2147483886" r:id="rId11"/>
    <p:sldLayoutId id="2147483889" r:id="rId12"/>
    <p:sldLayoutId id="2147483893" r:id="rId13"/>
    <p:sldLayoutId id="2147483879" r:id="rId14"/>
    <p:sldLayoutId id="2147483887" r:id="rId15"/>
    <p:sldLayoutId id="2147483890" r:id="rId16"/>
    <p:sldLayoutId id="2147483880" r:id="rId17"/>
    <p:sldLayoutId id="2147483894" r:id="rId18"/>
    <p:sldLayoutId id="2147483875" r:id="rId19"/>
    <p:sldLayoutId id="2147483881" r:id="rId20"/>
    <p:sldLayoutId id="2147483882" r:id="rId21"/>
    <p:sldLayoutId id="2147483706" r:id="rId22"/>
  </p:sldLayoutIdLst>
  <p:hf sldNum="0" hdr="0" dt="0"/>
  <p:txStyles>
    <p:titleStyle>
      <a:lvl1pPr algn="l" defTabSz="457200" rtl="0" eaLnBrk="1" latinLnBrk="0" hangingPunct="1">
        <a:spcBef>
          <a:spcPct val="0"/>
        </a:spcBef>
        <a:buNone/>
        <a:defRPr sz="3600" b="1" i="0" kern="1200" baseline="0">
          <a:solidFill>
            <a:schemeClr val="tx1"/>
          </a:solidFill>
          <a:latin typeface="ALS Gorizont Bold Expanded" panose="00000805000000000000" pitchFamily="50" charset="0"/>
          <a:ea typeface="+mj-ea"/>
          <a:cs typeface="+mj-cs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SzPct val="100000"/>
        <a:buFont typeface="Arial" panose="020B0604020202020204" pitchFamily="34" charset="0"/>
        <a:buNone/>
        <a:defRPr sz="20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1pPr>
      <a:lvl2pPr marL="742950" indent="-285750" algn="l" defTabSz="457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2pPr>
      <a:lvl3pPr marL="1143000" indent="-228600" algn="l" defTabSz="457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3pPr>
      <a:lvl4pPr marL="1600200" indent="-228600" algn="l" defTabSz="457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4pPr>
      <a:lvl5pPr marL="1828800" indent="0" algn="l" defTabSz="457200" rtl="0" eaLnBrk="1" latinLnBrk="0" hangingPunct="1">
        <a:spcBef>
          <a:spcPct val="200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if"/><Relationship Id="rId1" Type="http://schemas.openxmlformats.org/officeDocument/2006/relationships/slideLayout" Target="../slideLayouts/slideLayout2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jp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6.jpg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cityflow-project/CityFlow" TargetMode="External"/><Relationship Id="rId5" Type="http://schemas.openxmlformats.org/officeDocument/2006/relationships/image" Target="../media/image26.png"/><Relationship Id="rId4" Type="http://schemas.openxmlformats.org/officeDocument/2006/relationships/image" Target="../media/image25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28.jpeg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" y="2442525"/>
            <a:ext cx="8745166" cy="704850"/>
          </a:xfrm>
        </p:spPr>
        <p:txBody>
          <a:bodyPr>
            <a:noAutofit/>
          </a:bodyPr>
          <a:lstStyle/>
          <a:p>
            <a:pPr algn="ctr"/>
            <a:r>
              <a:rPr lang="ru-RU" altLang="zh-CN" sz="2400" b="1" i="0" dirty="0">
                <a:solidFill>
                  <a:schemeClr val="bg1"/>
                </a:solidFill>
                <a:effectLst/>
                <a:latin typeface="Open Sans" panose="020F0502020204030204" pitchFamily="34" charset="0"/>
              </a:rPr>
              <a:t>Методы детекции транспортных потоков с помощью компьютерного зрения для улучшения управления светофорами</a:t>
            </a:r>
            <a:endParaRPr lang="en-US" sz="6000" dirty="0">
              <a:solidFill>
                <a:schemeClr val="bg1"/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121FD53-0F4E-7DF2-35A1-5817192421DB}"/>
              </a:ext>
            </a:extLst>
          </p:cNvPr>
          <p:cNvSpPr txBox="1"/>
          <p:nvPr/>
        </p:nvSpPr>
        <p:spPr>
          <a:xfrm>
            <a:off x="3846889" y="3801036"/>
            <a:ext cx="500912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altLang="zh-CN" dirty="0">
                <a:solidFill>
                  <a:schemeClr val="bg1"/>
                </a:solidFill>
                <a:latin typeface="Golos Text" panose="020B0503020202020204"/>
              </a:rPr>
              <a:t>Студент: Чжоу Хунсян</a:t>
            </a:r>
          </a:p>
          <a:p>
            <a:pPr algn="r"/>
            <a:r>
              <a:rPr lang="ru-RU" altLang="zh-CN" i="0" dirty="0">
                <a:solidFill>
                  <a:schemeClr val="bg1"/>
                </a:solidFill>
                <a:effectLst/>
                <a:latin typeface="Golos Text" panose="020B0503020202020204"/>
              </a:rPr>
              <a:t>Униве</a:t>
            </a:r>
            <a:r>
              <a:rPr lang="ru-RU" altLang="zh-CN" dirty="0">
                <a:solidFill>
                  <a:schemeClr val="bg1"/>
                </a:solidFill>
                <a:latin typeface="Golos Text" panose="020B0503020202020204"/>
              </a:rPr>
              <a:t>рситет ИТМО, Факультет ПИиКТ</a:t>
            </a:r>
          </a:p>
          <a:p>
            <a:pPr algn="r"/>
            <a:r>
              <a:rPr lang="ru-RU" altLang="zh-CN" i="0" dirty="0">
                <a:solidFill>
                  <a:schemeClr val="bg1"/>
                </a:solidFill>
                <a:effectLst/>
                <a:latin typeface="Golos Text" panose="020B0503020202020204"/>
              </a:rPr>
              <a:t>2398768715</a:t>
            </a:r>
            <a:r>
              <a:rPr lang="en-US" altLang="zh-CN" i="0" dirty="0">
                <a:solidFill>
                  <a:schemeClr val="bg1"/>
                </a:solidFill>
                <a:effectLst/>
                <a:latin typeface="Golos Text" panose="020B0503020202020204"/>
              </a:rPr>
              <a:t>@qq.com</a:t>
            </a:r>
            <a:endParaRPr lang="ru-RU" altLang="zh-CN" i="0" dirty="0">
              <a:solidFill>
                <a:schemeClr val="bg1"/>
              </a:solidFill>
              <a:effectLst/>
              <a:latin typeface="Golos Text" panose="020B0503020202020204"/>
            </a:endParaRPr>
          </a:p>
          <a:p>
            <a:pPr algn="r"/>
            <a:r>
              <a:rPr lang="ru-RU" altLang="zh-CN" i="0" dirty="0">
                <a:solidFill>
                  <a:schemeClr val="bg1"/>
                </a:solidFill>
                <a:effectLst/>
                <a:latin typeface="Golos Text" panose="020B0503020202020204"/>
              </a:rPr>
              <a:t>Руководитель: Штенников Дмитрий Геннадьевич</a:t>
            </a:r>
            <a:endParaRPr lang="zh-CN" altLang="en-US" dirty="0">
              <a:solidFill>
                <a:schemeClr val="bg1"/>
              </a:solidFill>
              <a:latin typeface="Golos Text" panose="020B0503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871725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51BDE6-75A3-12F5-C47A-327A990F54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6C5A0F-0920-666D-2920-D439DC870A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06435"/>
            <a:ext cx="7231224" cy="527284"/>
          </a:xfrm>
        </p:spPr>
        <p:txBody>
          <a:bodyPr>
            <a:normAutofit fontScale="90000"/>
          </a:bodyPr>
          <a:lstStyle/>
          <a:p>
            <a:r>
              <a:rPr lang="ru-RU" altLang="zh-CN" sz="3200" b="1" dirty="0"/>
              <a:t>4. Динамическое управление светофором</a:t>
            </a:r>
            <a:endParaRPr lang="en-US" altLang="zh-CN" sz="3200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5C117FF-B8E7-6FC8-DF2B-E350D434B08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211943"/>
            <a:ext cx="6396361" cy="3447143"/>
          </a:xfrm>
        </p:spPr>
        <p:txBody>
          <a:bodyPr>
            <a:normAutofit/>
          </a:bodyPr>
          <a:lstStyle/>
          <a:p>
            <a:r>
              <a:rPr lang="ru-RU" altLang="zh-CN" sz="1800" dirty="0"/>
              <a:t>Светофоры динамически регулируют продолжительность сигнала светофора на основе информации о транспортном потоке, полученной со всех направлений, что позволяет повысить эффективность движения на перекрестке.</a:t>
            </a:r>
          </a:p>
          <a:p>
            <a:endParaRPr lang="en-US" altLang="zh-CN" sz="1800" b="1" dirty="0"/>
          </a:p>
        </p:txBody>
      </p:sp>
    </p:spTree>
    <p:extLst>
      <p:ext uri="{BB962C8B-B14F-4D97-AF65-F5344CB8AC3E}">
        <p14:creationId xmlns:p14="http://schemas.microsoft.com/office/powerpoint/2010/main" val="34922671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01813"/>
            <a:ext cx="8229600" cy="620712"/>
          </a:xfrm>
        </p:spPr>
        <p:txBody>
          <a:bodyPr>
            <a:noAutofit/>
          </a:bodyPr>
          <a:lstStyle/>
          <a:p>
            <a:pPr algn="ctr"/>
            <a:r>
              <a:rPr lang="ru-RU" sz="4400" dirty="0"/>
              <a:t>Спасибо</a:t>
            </a:r>
            <a:br>
              <a:rPr lang="ru-RU" sz="4400" dirty="0"/>
            </a:br>
            <a:r>
              <a:rPr lang="ru-RU" sz="4400" dirty="0"/>
              <a:t>за внимание!</a:t>
            </a:r>
            <a:endParaRPr lang="en-US" sz="4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445834-34CB-F6E2-51BC-F26A92C144A1}"/>
              </a:ext>
            </a:extLst>
          </p:cNvPr>
          <p:cNvSpPr txBox="1"/>
          <p:nvPr/>
        </p:nvSpPr>
        <p:spPr>
          <a:xfrm>
            <a:off x="6880123" y="4468762"/>
            <a:ext cx="1914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dirty="0">
                <a:solidFill>
                  <a:schemeClr val="bg1"/>
                </a:solidFill>
                <a:latin typeface="Golos Text" panose="020B0503020202020204" pitchFamily="34" charset="-52"/>
                <a:cs typeface="Golos Text" panose="020B0503020202020204" pitchFamily="34" charset="-52"/>
              </a:rPr>
              <a:t>Ваши контакты</a:t>
            </a:r>
          </a:p>
        </p:txBody>
      </p:sp>
    </p:spTree>
    <p:extLst>
      <p:ext uri="{BB962C8B-B14F-4D97-AF65-F5344CB8AC3E}">
        <p14:creationId xmlns:p14="http://schemas.microsoft.com/office/powerpoint/2010/main" val="18649425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620DBFC-6C80-6C49-5394-0A6FB6DAB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ru-RU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94B8CD1-C0D2-3E0D-BEF2-7B51C67BD8D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0" name="Рисунок 9" descr="Изображение выглядит как человек, внутренний, стена&#10;&#10;Автоматически созданное описание">
            <a:extLst>
              <a:ext uri="{FF2B5EF4-FFF2-40B4-BE49-F238E27FC236}">
                <a16:creationId xmlns:a16="http://schemas.microsoft.com/office/drawing/2014/main" id="{1350F252-A57D-E561-C9FF-C567FEE1DFB1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3"/>
          <a:srcRect t="5924" b="5924"/>
          <a:stretch>
            <a:fillRect/>
          </a:stretch>
        </p:blipFill>
        <p:spPr/>
      </p:pic>
      <p:sp>
        <p:nvSpPr>
          <p:cNvPr id="5" name="Рисунок 4">
            <a:extLst>
              <a:ext uri="{FF2B5EF4-FFF2-40B4-BE49-F238E27FC236}">
                <a16:creationId xmlns:a16="http://schemas.microsoft.com/office/drawing/2014/main" id="{635C7FA0-CA3F-99C6-A092-B8AB77EF3EE6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Рисунок 5">
            <a:extLst>
              <a:ext uri="{FF2B5EF4-FFF2-40B4-BE49-F238E27FC236}">
                <a16:creationId xmlns:a16="http://schemas.microsoft.com/office/drawing/2014/main" id="{8BD1F05A-4D93-BBD5-5092-281EBB8326D9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Рисунок 6">
            <a:extLst>
              <a:ext uri="{FF2B5EF4-FFF2-40B4-BE49-F238E27FC236}">
                <a16:creationId xmlns:a16="http://schemas.microsoft.com/office/drawing/2014/main" id="{965F9921-F51F-C17A-7697-90CCBA75BC5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Рисунок 7">
            <a:extLst>
              <a:ext uri="{FF2B5EF4-FFF2-40B4-BE49-F238E27FC236}">
                <a16:creationId xmlns:a16="http://schemas.microsoft.com/office/drawing/2014/main" id="{435074E3-2EE0-D6EC-E4D4-936FD11A5ED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85236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396C84A0-6805-22CC-8370-4BB5276FE4A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>
            <a:normAutofit lnSpcReduction="10000"/>
          </a:bodyPr>
          <a:lstStyle/>
          <a:p>
            <a:endParaRPr lang="ru-RU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81A8490-1FF6-0E6E-8A8F-4B88094CBE8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>
            <a:normAutofit lnSpcReduction="10000"/>
          </a:bodyPr>
          <a:lstStyle/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E856410-4EF1-AD81-1ABA-060749F7BDF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>
            <a:normAutofit lnSpcReduction="10000"/>
          </a:bodyPr>
          <a:lstStyle/>
          <a:p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FBC0C6B6-A6AC-5C98-DFAB-E1AA4CC8B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ru-RU"/>
          </a:p>
        </p:txBody>
      </p:sp>
      <p:pic>
        <p:nvPicPr>
          <p:cNvPr id="16" name="Рисунок 15" descr="Изображение выглядит как человек, внутренний, стена&#10;&#10;Автоматически созданное описание">
            <a:extLst>
              <a:ext uri="{FF2B5EF4-FFF2-40B4-BE49-F238E27FC236}">
                <a16:creationId xmlns:a16="http://schemas.microsoft.com/office/drawing/2014/main" id="{766C9A8E-4928-9833-EF09-D6BAA450CA17}"/>
              </a:ext>
            </a:extLst>
          </p:cNvPr>
          <p:cNvPicPr>
            <a:picLocks noGrp="1" noChangeAspect="1"/>
          </p:cNvPicPr>
          <p:nvPr>
            <p:ph type="pic" sz="quarter" idx="31"/>
          </p:nvPr>
        </p:nvPicPr>
        <p:blipFill rotWithShape="1">
          <a:blip r:embed="rId2"/>
          <a:srcRect l="-243" t="8890" r="243" b="31362"/>
          <a:stretch/>
        </p:blipFill>
        <p:spPr>
          <a:xfrm>
            <a:off x="454050" y="952607"/>
            <a:ext cx="2589213" cy="1304294"/>
          </a:xfrm>
        </p:spPr>
      </p:pic>
      <p:sp>
        <p:nvSpPr>
          <p:cNvPr id="7" name="Рисунок 6">
            <a:extLst>
              <a:ext uri="{FF2B5EF4-FFF2-40B4-BE49-F238E27FC236}">
                <a16:creationId xmlns:a16="http://schemas.microsoft.com/office/drawing/2014/main" id="{85978689-CD89-E96E-2201-F9A2214F8C5E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Рисунок 7">
            <a:extLst>
              <a:ext uri="{FF2B5EF4-FFF2-40B4-BE49-F238E27FC236}">
                <a16:creationId xmlns:a16="http://schemas.microsoft.com/office/drawing/2014/main" id="{BE87A544-55FB-1C80-6A79-70F4E704BF42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7D057E28-B633-327F-9C42-D2CC507D781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>
            <a:normAutofit lnSpcReduction="10000"/>
          </a:bodyPr>
          <a:lstStyle/>
          <a:p>
            <a:endParaRPr lang="ru-RU"/>
          </a:p>
        </p:txBody>
      </p:sp>
      <p:sp>
        <p:nvSpPr>
          <p:cNvPr id="10" name="Текст 9">
            <a:extLst>
              <a:ext uri="{FF2B5EF4-FFF2-40B4-BE49-F238E27FC236}">
                <a16:creationId xmlns:a16="http://schemas.microsoft.com/office/drawing/2014/main" id="{020292B5-6AA1-44D1-C318-6077FB03E6C0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>
            <a:normAutofit lnSpcReduction="10000"/>
          </a:bodyPr>
          <a:lstStyle/>
          <a:p>
            <a:endParaRPr lang="ru-RU"/>
          </a:p>
        </p:txBody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id="{E189EAC7-D2DA-00C2-DBDF-A7C6CFF1D024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>
            <a:normAutofit lnSpcReduction="10000"/>
          </a:bodyPr>
          <a:lstStyle/>
          <a:p>
            <a:endParaRPr lang="ru-RU"/>
          </a:p>
        </p:txBody>
      </p:sp>
      <p:sp>
        <p:nvSpPr>
          <p:cNvPr id="12" name="Рисунок 11">
            <a:extLst>
              <a:ext uri="{FF2B5EF4-FFF2-40B4-BE49-F238E27FC236}">
                <a16:creationId xmlns:a16="http://schemas.microsoft.com/office/drawing/2014/main" id="{924ACE34-10A6-1C8E-8DAD-9AA9B4250EA3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3" name="Рисунок 12">
            <a:extLst>
              <a:ext uri="{FF2B5EF4-FFF2-40B4-BE49-F238E27FC236}">
                <a16:creationId xmlns:a16="http://schemas.microsoft.com/office/drawing/2014/main" id="{7435FDD6-FF73-314F-0ECA-07ACCB2459D5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4" name="Рисунок 13">
            <a:extLst>
              <a:ext uri="{FF2B5EF4-FFF2-40B4-BE49-F238E27FC236}">
                <a16:creationId xmlns:a16="http://schemas.microsoft.com/office/drawing/2014/main" id="{9CAB6ECF-A625-86F0-2A87-1E656A6B5A74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97410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4F6E865-1779-C1D3-8C2B-CE6D381F7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600" dirty="0"/>
              <a:t>Рекомендации по оформлению слайдов</a:t>
            </a: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5A86CA11-FF94-52CB-154C-7057EE646FD8}"/>
              </a:ext>
            </a:extLst>
          </p:cNvPr>
          <p:cNvSpPr txBox="1">
            <a:spLocks/>
          </p:cNvSpPr>
          <p:nvPr/>
        </p:nvSpPr>
        <p:spPr>
          <a:xfrm>
            <a:off x="436728" y="1021377"/>
            <a:ext cx="4327219" cy="20425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SzPct val="100000"/>
              <a:buFont typeface="Arial" panose="020B0604020202020204" pitchFamily="34" charset="0"/>
              <a:buNone/>
              <a:defRPr sz="2000" kern="1200" baseline="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sz="1200" dirty="0"/>
              <a:t> На слайдах должно быть как можно меньше текста. Не бойтесь оставлять свободное место, ведь оно имеет такую же ценность, как картинка или текст. </a:t>
            </a:r>
            <a:endParaRPr lang="ru-RU" sz="1200" b="0" i="0" dirty="0">
              <a:effectLst/>
              <a:latin typeface="Golos Text" panose="020B0503020202020204"/>
            </a:endParaRPr>
          </a:p>
          <a:p>
            <a:pPr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sz="1200" dirty="0">
                <a:latin typeface="Golos Text" panose="020B0503020202020204"/>
              </a:rPr>
              <a:t> </a:t>
            </a:r>
            <a:r>
              <a:rPr lang="ru-RU" sz="1200" dirty="0"/>
              <a:t>Текст должен быть читабельным.</a:t>
            </a:r>
            <a:endParaRPr lang="ru-RU" sz="1200" dirty="0">
              <a:latin typeface="Golos Text" panose="020B0503020202020204"/>
            </a:endParaRPr>
          </a:p>
          <a:p>
            <a:pPr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sz="1200" dirty="0">
                <a:latin typeface="Golos Text" panose="020B0503020202020204"/>
              </a:rPr>
              <a:t> </a:t>
            </a:r>
            <a:r>
              <a:rPr lang="ru-RU" sz="1200" dirty="0">
                <a:latin typeface="Golos Text" panose="020B0503020202020204" pitchFamily="34" charset="0"/>
                <a:ea typeface="Golos Text" panose="020B0503020202020204" pitchFamily="34" charset="0"/>
              </a:rPr>
              <a:t>Делайте акцент на самом важном, выделяя слова, например, другим цветом либо цветными плашками, или </a:t>
            </a:r>
            <a:r>
              <a:rPr lang="ru-RU" sz="1200" dirty="0">
                <a:effectLst/>
                <a:latin typeface="Golos Text" panose="020B0503020202020204" pitchFamily="34" charset="0"/>
                <a:ea typeface="Golos Text" panose="020B0503020202020204" pitchFamily="34" charset="0"/>
              </a:rPr>
              <a:t>же используя жирное или курсивное начертание.</a:t>
            </a:r>
          </a:p>
          <a:p>
            <a:pPr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sz="1200" dirty="0"/>
              <a:t> Не оставляйте «висячие» предлоги, их нужно переносить на следующую строку. </a:t>
            </a:r>
          </a:p>
        </p:txBody>
      </p:sp>
      <p:sp>
        <p:nvSpPr>
          <p:cNvPr id="4" name="Объект 2">
            <a:extLst>
              <a:ext uri="{FF2B5EF4-FFF2-40B4-BE49-F238E27FC236}">
                <a16:creationId xmlns:a16="http://schemas.microsoft.com/office/drawing/2014/main" id="{0A31D99C-9EE7-7438-A8F6-8A255AD5CCD2}"/>
              </a:ext>
            </a:extLst>
          </p:cNvPr>
          <p:cNvSpPr txBox="1">
            <a:spLocks/>
          </p:cNvSpPr>
          <p:nvPr/>
        </p:nvSpPr>
        <p:spPr>
          <a:xfrm>
            <a:off x="4795120" y="1051995"/>
            <a:ext cx="2031707" cy="2920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SzPct val="100000"/>
              <a:buFont typeface="Arial" panose="020B0604020202020204" pitchFamily="34" charset="0"/>
              <a:buNone/>
              <a:defRPr sz="2000" kern="1200" baseline="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000" i="1" dirty="0"/>
              <a:t>Пример оформления слайда:</a:t>
            </a:r>
          </a:p>
        </p:txBody>
      </p:sp>
      <p:pic>
        <p:nvPicPr>
          <p:cNvPr id="5" name="Рисунок 4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30100B6D-2EAC-D80B-983A-F420D977B3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6787" y="1344079"/>
            <a:ext cx="3247278" cy="1826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4332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4F6E865-1779-C1D3-8C2B-CE6D381F7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600" dirty="0"/>
              <a:t>Рекомендации по оформлению слайдов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3251CB0-746D-A717-9B37-016B96D921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4328" y="974866"/>
            <a:ext cx="8253351" cy="257168"/>
          </a:xfrm>
        </p:spPr>
        <p:txBody>
          <a:bodyPr>
            <a:normAutofit lnSpcReduction="10000"/>
          </a:bodyPr>
          <a:lstStyle/>
          <a:p>
            <a:pPr>
              <a:spcBef>
                <a:spcPts val="0"/>
              </a:spcBef>
            </a:pPr>
            <a:r>
              <a:rPr lang="ru-RU" sz="1200" dirty="0"/>
              <a:t>В шаблоне презентации представлено несколько вариантов фонов.</a:t>
            </a:r>
          </a:p>
          <a:p>
            <a:pPr>
              <a:lnSpc>
                <a:spcPct val="110000"/>
              </a:lnSpc>
              <a:spcBef>
                <a:spcPts val="400"/>
              </a:spcBef>
            </a:pPr>
            <a:endParaRPr lang="ru-RU" sz="1800" dirty="0"/>
          </a:p>
        </p:txBody>
      </p:sp>
      <p:pic>
        <p:nvPicPr>
          <p:cNvPr id="11" name="Рисунок 10" descr="Изображение выглядит как стрела&#10;&#10;Автоматически созданное описание">
            <a:extLst>
              <a:ext uri="{FF2B5EF4-FFF2-40B4-BE49-F238E27FC236}">
                <a16:creationId xmlns:a16="http://schemas.microsoft.com/office/drawing/2014/main" id="{2CAC1882-B83E-E295-975B-04CCF92AD8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9265" y="2863302"/>
            <a:ext cx="1854220" cy="1060711"/>
          </a:xfrm>
          <a:prstGeom prst="rect">
            <a:avLst/>
          </a:prstGeom>
        </p:spPr>
      </p:pic>
      <p:pic>
        <p:nvPicPr>
          <p:cNvPr id="13" name="Рисунок 12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A0B55B04-6B68-F1FD-0C61-09A647061A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4138" y="2560072"/>
            <a:ext cx="1807636" cy="1049850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6F1A216D-6E3A-375D-D799-488E9A5604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8657" y="3956648"/>
            <a:ext cx="1815042" cy="1040979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0386C1B8-7B5C-45A6-C667-01CB24B810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4545" y="3961949"/>
            <a:ext cx="1854220" cy="1063450"/>
          </a:xfrm>
          <a:prstGeom prst="rect">
            <a:avLst/>
          </a:prstGeom>
        </p:spPr>
      </p:pic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35F919F3-5767-C579-9FFB-76AF9EDFA2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2389" y="2232422"/>
            <a:ext cx="1806219" cy="1016439"/>
          </a:xfrm>
          <a:prstGeom prst="rect">
            <a:avLst/>
          </a:prstGeom>
        </p:spPr>
      </p:pic>
      <p:pic>
        <p:nvPicPr>
          <p:cNvPr id="34" name="Рисунок 33" descr="Изображение выглядит как текст, электроника, дисплей&#10;&#10;Автоматически созданное описание">
            <a:extLst>
              <a:ext uri="{FF2B5EF4-FFF2-40B4-BE49-F238E27FC236}">
                <a16:creationId xmlns:a16="http://schemas.microsoft.com/office/drawing/2014/main" id="{E9645F72-2EEB-F09D-15A0-B072862DA1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1771" y="1538719"/>
            <a:ext cx="2148725" cy="1247950"/>
          </a:xfrm>
          <a:prstGeom prst="rect">
            <a:avLst/>
          </a:prstGeom>
        </p:spPr>
      </p:pic>
      <p:pic>
        <p:nvPicPr>
          <p:cNvPr id="36" name="Рисунок 35">
            <a:extLst>
              <a:ext uri="{FF2B5EF4-FFF2-40B4-BE49-F238E27FC236}">
                <a16:creationId xmlns:a16="http://schemas.microsoft.com/office/drawing/2014/main" id="{97861AD1-B11F-2C41-6D57-28BBC7F374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45045" y="2823712"/>
            <a:ext cx="1806218" cy="1014017"/>
          </a:xfrm>
          <a:prstGeom prst="rect">
            <a:avLst/>
          </a:prstGeom>
        </p:spPr>
      </p:pic>
      <p:pic>
        <p:nvPicPr>
          <p:cNvPr id="37" name="Рисунок 36">
            <a:extLst>
              <a:ext uri="{FF2B5EF4-FFF2-40B4-BE49-F238E27FC236}">
                <a16:creationId xmlns:a16="http://schemas.microsoft.com/office/drawing/2014/main" id="{79ADAFAC-5582-2823-5477-B9FC9ED692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6533" y="2589779"/>
            <a:ext cx="1806219" cy="1016439"/>
          </a:xfrm>
          <a:prstGeom prst="rect">
            <a:avLst/>
          </a:prstGeom>
        </p:spPr>
      </p:pic>
      <p:pic>
        <p:nvPicPr>
          <p:cNvPr id="38" name="Рисунок 37">
            <a:extLst>
              <a:ext uri="{FF2B5EF4-FFF2-40B4-BE49-F238E27FC236}">
                <a16:creationId xmlns:a16="http://schemas.microsoft.com/office/drawing/2014/main" id="{AE4CC287-7E2C-12D7-7703-09A4F157F3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15990" y="2093237"/>
            <a:ext cx="1806219" cy="1016439"/>
          </a:xfrm>
          <a:prstGeom prst="rect">
            <a:avLst/>
          </a:prstGeom>
        </p:spPr>
      </p:pic>
      <p:pic>
        <p:nvPicPr>
          <p:cNvPr id="39" name="Рисунок 38" descr="Изображение выглядит как текст, электроника, дисплей&#10;&#10;Автоматически созданное описание">
            <a:extLst>
              <a:ext uri="{FF2B5EF4-FFF2-40B4-BE49-F238E27FC236}">
                <a16:creationId xmlns:a16="http://schemas.microsoft.com/office/drawing/2014/main" id="{7F4F129D-D192-D5EC-4045-6FF69EE454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49123" y="1502150"/>
            <a:ext cx="2148725" cy="1247950"/>
          </a:xfrm>
          <a:prstGeom prst="rect">
            <a:avLst/>
          </a:prstGeom>
        </p:spPr>
      </p:pic>
      <p:sp>
        <p:nvSpPr>
          <p:cNvPr id="40" name="Объект 2">
            <a:extLst>
              <a:ext uri="{FF2B5EF4-FFF2-40B4-BE49-F238E27FC236}">
                <a16:creationId xmlns:a16="http://schemas.microsoft.com/office/drawing/2014/main" id="{1142AB3C-C9FB-88F2-21DE-8C13C3A0649D}"/>
              </a:ext>
            </a:extLst>
          </p:cNvPr>
          <p:cNvSpPr txBox="1">
            <a:spLocks/>
          </p:cNvSpPr>
          <p:nvPr/>
        </p:nvSpPr>
        <p:spPr>
          <a:xfrm>
            <a:off x="430355" y="1239334"/>
            <a:ext cx="3377369" cy="2920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SzPct val="100000"/>
              <a:buFont typeface="Arial" panose="020B0604020202020204" pitchFamily="34" charset="0"/>
              <a:buNone/>
              <a:defRPr sz="2000" kern="1200" baseline="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ru-RU" sz="1200" dirty="0"/>
              <a:t>Их можно </a:t>
            </a:r>
            <a:r>
              <a:rPr lang="ru-RU" sz="1200" dirty="0" err="1"/>
              <a:t>миксовать</a:t>
            </a:r>
            <a:r>
              <a:rPr lang="ru-RU" sz="1200" dirty="0"/>
              <a:t>: </a:t>
            </a:r>
          </a:p>
        </p:txBody>
      </p:sp>
      <p:sp>
        <p:nvSpPr>
          <p:cNvPr id="41" name="Объект 2">
            <a:extLst>
              <a:ext uri="{FF2B5EF4-FFF2-40B4-BE49-F238E27FC236}">
                <a16:creationId xmlns:a16="http://schemas.microsoft.com/office/drawing/2014/main" id="{2CE85022-AA2F-E141-4234-EEBCC6A41382}"/>
              </a:ext>
            </a:extLst>
          </p:cNvPr>
          <p:cNvSpPr txBox="1">
            <a:spLocks/>
          </p:cNvSpPr>
          <p:nvPr/>
        </p:nvSpPr>
        <p:spPr>
          <a:xfrm>
            <a:off x="4385980" y="1216089"/>
            <a:ext cx="4251716" cy="2920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SzPct val="100000"/>
              <a:buFont typeface="Arial" panose="020B0604020202020204" pitchFamily="34" charset="0"/>
              <a:buNone/>
              <a:defRPr sz="2000" kern="1200" baseline="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ru-RU" sz="1200" dirty="0"/>
              <a:t>А можно выбрать один цвет для всей презентации:</a:t>
            </a:r>
          </a:p>
        </p:txBody>
      </p:sp>
    </p:spTree>
    <p:extLst>
      <p:ext uri="{BB962C8B-B14F-4D97-AF65-F5344CB8AC3E}">
        <p14:creationId xmlns:p14="http://schemas.microsoft.com/office/powerpoint/2010/main" val="40316858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134C1837-1767-690C-EEDD-0863FF186E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199" y="1005763"/>
            <a:ext cx="8347587" cy="2828482"/>
          </a:xfrm>
        </p:spPr>
        <p:txBody>
          <a:bodyPr>
            <a:normAutofit/>
          </a:bodyPr>
          <a:lstStyle/>
          <a:p>
            <a:pPr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sz="1200" dirty="0"/>
              <a:t> Для того чтобы ваша презентация вызывала у аудитории эмоциональный отклик, используйте подходящие изображения.</a:t>
            </a:r>
          </a:p>
          <a:p>
            <a:pPr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sz="1200" dirty="0"/>
              <a:t> Выбирайте фотографии только высокого разрешения.</a:t>
            </a:r>
          </a:p>
          <a:p>
            <a:pPr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sz="1200" dirty="0"/>
              <a:t> Любые фотографии могут быть использованы в презентации только с соблюдением авторских прав.</a:t>
            </a:r>
          </a:p>
          <a:p>
            <a:pPr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sz="1200" dirty="0">
                <a:latin typeface="Golos Text" panose="020B0503020202020204"/>
              </a:rPr>
              <a:t> </a:t>
            </a:r>
            <a:r>
              <a:rPr lang="ru-RU" sz="1200" dirty="0"/>
              <a:t>Таблицы и списки по возможности заменяйте инфографикой и диаграммами. Если же необходима таблица, то делайте ее максимально простой и понятной для аудитории.</a:t>
            </a:r>
          </a:p>
          <a:p>
            <a:pPr>
              <a:lnSpc>
                <a:spcPct val="110000"/>
              </a:lnSpc>
              <a:spcBef>
                <a:spcPts val="400"/>
              </a:spcBef>
            </a:pPr>
            <a:endParaRPr lang="ru-RU" sz="1200" dirty="0"/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578D7015-8078-E895-F588-5053D801CD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/>
          <a:p>
            <a:r>
              <a:rPr lang="ru-RU" sz="2600" dirty="0"/>
              <a:t>Рекомендации по оформлению слайдов</a:t>
            </a:r>
          </a:p>
        </p:txBody>
      </p:sp>
    </p:spTree>
    <p:extLst>
      <p:ext uri="{BB962C8B-B14F-4D97-AF65-F5344CB8AC3E}">
        <p14:creationId xmlns:p14="http://schemas.microsoft.com/office/powerpoint/2010/main" val="3501828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3BAA72-2AFD-9381-6BC9-C1AFB62338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5443063-73BC-7D3B-33E9-1D85D5351E5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16265" r="16265"/>
          <a:stretch/>
        </p:blipFill>
        <p:spPr/>
      </p:pic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82AF7B8D-8684-C836-12FE-B4382985D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altLang="zh-CN" dirty="0"/>
              <a:t>Введение</a:t>
            </a:r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B45CF8E9-7B0A-37F0-7C99-D0B2569DB65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508171" y="1153886"/>
            <a:ext cx="2487253" cy="3425371"/>
          </a:xfrm>
        </p:spPr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altLang="zh-CN" sz="1600" dirty="0"/>
              <a:t>Увеличение урбанизации и числа автомобилей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altLang="zh-CN" sz="1600" dirty="0"/>
              <a:t>Проблемы традиционных систем управления светофорами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altLang="zh-CN" sz="1600" dirty="0"/>
              <a:t>Решение с использованием компьютерного зрения для улучшения управления светофорами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315622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360246-D401-59FC-0B95-07079D64A2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A0C6B6D-E145-30D4-562A-8B0A7618DD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altLang="zh-CN" b="1" dirty="0"/>
              <a:t>Цель</a:t>
            </a:r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B73C95F-78D4-8FFE-0915-1D51E90B281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508171" y="1518082"/>
            <a:ext cx="2898982" cy="3061175"/>
          </a:xfrm>
        </p:spPr>
        <p:txBody>
          <a:bodyPr>
            <a:noAutofit/>
          </a:bodyPr>
          <a:lstStyle/>
          <a:p>
            <a:r>
              <a:rPr lang="ru-RU" altLang="zh-CN" sz="2000" dirty="0"/>
              <a:t>Разработать систему детекции транспортных потоков, основанную на технологиях компьютерного зрения и машинного обучения, для оптимизации управления светофорами</a:t>
            </a:r>
            <a:br>
              <a:rPr lang="ru-RU" altLang="zh-CN" sz="2000" dirty="0"/>
            </a:br>
            <a:endParaRPr lang="ru-RU" sz="2000" dirty="0"/>
          </a:p>
        </p:txBody>
      </p:sp>
      <p:pic>
        <p:nvPicPr>
          <p:cNvPr id="1028" name="Picture 4" descr="Instance Segmentation Sample">
            <a:extLst>
              <a:ext uri="{FF2B5EF4-FFF2-40B4-BE49-F238E27FC236}">
                <a16:creationId xmlns:a16="http://schemas.microsoft.com/office/drawing/2014/main" id="{CE531D60-1783-CA3E-075A-9E20A1ED1F6B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0" r="5050"/>
          <a:stretch>
            <a:fillRect/>
          </a:stretch>
        </p:blipFill>
        <p:spPr bwMode="auto"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27199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EC9FE03F-277F-A8A4-C0C6-0727AF17B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altLang="zh-CN" b="1" dirty="0"/>
              <a:t>Задачи</a:t>
            </a:r>
            <a:endParaRPr lang="ru-RU" dirty="0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C9A927D3-D22C-72D3-9160-2A7238153B0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ru-RU" altLang="zh-CN" sz="2000" dirty="0"/>
          </a:p>
          <a:p>
            <a:pPr marL="342900" indent="-342900">
              <a:buFont typeface="+mj-lt"/>
              <a:buAutoNum type="arabicPeriod"/>
            </a:pPr>
            <a:r>
              <a:rPr lang="ru-RU" altLang="zh-CN" sz="2000" dirty="0"/>
              <a:t>Оценка существующих методов и технологий для анализа транспортных потоков</a:t>
            </a:r>
            <a:endParaRPr lang="en-US" altLang="zh-CN" sz="2000" dirty="0"/>
          </a:p>
          <a:p>
            <a:pPr marL="342900" indent="-342900">
              <a:buFont typeface="+mj-lt"/>
              <a:buAutoNum type="arabicPeriod"/>
            </a:pPr>
            <a:r>
              <a:rPr lang="ru-RU" altLang="zh-CN" sz="2000" dirty="0"/>
              <a:t>Разработка системы обнаружения потока транспортных средств на основе компьютерного зрения</a:t>
            </a:r>
            <a:endParaRPr lang="en-US" altLang="zh-CN" sz="2000" dirty="0"/>
          </a:p>
          <a:p>
            <a:pPr marL="342900" indent="-342900">
              <a:buFont typeface="+mj-lt"/>
              <a:buAutoNum type="arabicPeriod"/>
            </a:pPr>
            <a:r>
              <a:rPr lang="ru-RU" altLang="zh-CN" sz="2000" dirty="0"/>
              <a:t>Разработка алгоритмов для динамической адаптации времени работы светофора в зависимости от потока транспортных средств. </a:t>
            </a:r>
          </a:p>
          <a:p>
            <a:pPr marL="342900" indent="-342900">
              <a:buFont typeface="+mj-lt"/>
              <a:buAutoNum type="arabicPeriod"/>
            </a:pPr>
            <a:r>
              <a:rPr lang="ru-RU" altLang="zh-CN" sz="2000" dirty="0"/>
              <a:t>Тестирование и оценка эффективности предложенной системы</a:t>
            </a:r>
          </a:p>
          <a:p>
            <a:endParaRPr lang="ru-RU" dirty="0"/>
          </a:p>
        </p:txBody>
      </p:sp>
      <p:pic>
        <p:nvPicPr>
          <p:cNvPr id="10" name="图片占位符 9">
            <a:extLst>
              <a:ext uri="{FF2B5EF4-FFF2-40B4-BE49-F238E27FC236}">
                <a16:creationId xmlns:a16="http://schemas.microsoft.com/office/drawing/2014/main" id="{6D480E34-5E88-217A-4C19-E1712F5D7D5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428" b="428"/>
          <a:stretch>
            <a:fillRect/>
          </a:stretch>
        </p:blipFill>
        <p:spPr/>
      </p:pic>
      <p:pic>
        <p:nvPicPr>
          <p:cNvPr id="11" name="图片占位符 5">
            <a:extLst>
              <a:ext uri="{FF2B5EF4-FFF2-40B4-BE49-F238E27FC236}">
                <a16:creationId xmlns:a16="http://schemas.microsoft.com/office/drawing/2014/main" id="{B5C0D753-91F8-55A4-BA63-46C6E8B78C54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4"/>
          <a:srcRect t="6916" b="6916"/>
          <a:stretch/>
        </p:blipFill>
        <p:spPr>
          <a:xfrm>
            <a:off x="457200" y="2935288"/>
            <a:ext cx="2532063" cy="1882775"/>
          </a:xfrm>
        </p:spPr>
      </p:pic>
    </p:spTree>
    <p:extLst>
      <p:ext uri="{BB962C8B-B14F-4D97-AF65-F5344CB8AC3E}">
        <p14:creationId xmlns:p14="http://schemas.microsoft.com/office/powerpoint/2010/main" val="31603980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3B75BB7E-5242-607C-D973-5C88E2FAB34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/>
          </a:bodyPr>
          <a:lstStyle/>
          <a:p>
            <a:r>
              <a:rPr lang="ru-RU" sz="2400" dirty="0"/>
              <a:t>Ограниченные возможности традиционных методов сбора данных о транспортных потоках. 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E922D73-8950-E8DA-530F-B7973DB0ECB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ru-RU" altLang="zh-CN" sz="2400" dirty="0"/>
              <a:t>Неэффективность традиционных систем управления светофорами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22F25C4-7663-582D-5776-E7C30E76E2A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ru-RU" sz="2000" dirty="0"/>
              <a:t>Отсутствие эффективных методов для учета транспортных потоков в разных направлениях на перекрестках</a:t>
            </a:r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1D6CCC61-BB2F-AF7A-925F-8FDA44CDA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altLang="zh-CN" b="1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Обозначение проблемы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687169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ED3B5E-9456-C8A4-07A4-95C3DB982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>
              <a:spcAft>
                <a:spcPts val="1200"/>
              </a:spcAft>
            </a:pPr>
            <a:r>
              <a:rPr lang="ru-RU" altLang="zh-CN" b="1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Решение проблемы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BFEF9A1-78B4-FD4E-6902-56D70310F4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211943"/>
            <a:ext cx="6396361" cy="3447143"/>
          </a:xfrm>
        </p:spPr>
        <p:txBody>
          <a:bodyPr>
            <a:normAutofit/>
          </a:bodyPr>
          <a:lstStyle/>
          <a:p>
            <a:r>
              <a:rPr lang="ru-RU" altLang="zh-CN" sz="1800" b="1" dirty="0"/>
              <a:t>1. Сбор и обработка видеоданных</a:t>
            </a:r>
          </a:p>
          <a:p>
            <a:endParaRPr lang="en-US" altLang="zh-CN" sz="1800" b="1" dirty="0"/>
          </a:p>
          <a:p>
            <a:r>
              <a:rPr lang="en-US" altLang="zh-CN" sz="1800" b="1" dirty="0"/>
              <a:t>2. </a:t>
            </a:r>
            <a:r>
              <a:rPr lang="ru-RU" altLang="zh-CN" sz="1800" b="1" dirty="0"/>
              <a:t>Обнаружение и отслеживание трафика</a:t>
            </a:r>
          </a:p>
          <a:p>
            <a:endParaRPr lang="en-US" altLang="zh-CN" sz="1800" b="1" dirty="0"/>
          </a:p>
          <a:p>
            <a:r>
              <a:rPr lang="en-US" altLang="zh-CN" sz="1800" b="1" dirty="0"/>
              <a:t>3. </a:t>
            </a:r>
            <a:r>
              <a:rPr lang="ru-RU" altLang="zh-CN" sz="1800" b="1" dirty="0"/>
              <a:t>Анализ транспортного потока</a:t>
            </a:r>
          </a:p>
          <a:p>
            <a:endParaRPr lang="en-US" altLang="zh-CN" sz="1800" b="1" dirty="0"/>
          </a:p>
          <a:p>
            <a:r>
              <a:rPr lang="en-US" altLang="zh-CN" sz="1800" b="1" dirty="0"/>
              <a:t>4. </a:t>
            </a:r>
            <a:r>
              <a:rPr lang="ru-RU" altLang="zh-CN" sz="1800" b="1" dirty="0"/>
              <a:t>Динамическое управление светофором</a:t>
            </a:r>
            <a:endParaRPr lang="en-US" altLang="zh-CN" sz="1800" b="1" dirty="0"/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5FC10776-B6A0-3EA3-2C83-248BCEC8F0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89176" y="1672549"/>
            <a:ext cx="2094215" cy="43668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61AAC46-9071-166B-A030-AC8ABE83FE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0356" y="2569840"/>
            <a:ext cx="2011854" cy="685859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04F417A-3360-BD6C-A206-367A7C13357A}"/>
              </a:ext>
            </a:extLst>
          </p:cNvPr>
          <p:cNvSpPr txBox="1"/>
          <p:nvPr/>
        </p:nvSpPr>
        <p:spPr>
          <a:xfrm>
            <a:off x="6707787" y="3548649"/>
            <a:ext cx="16569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i="0" u="none" strike="noStrike" dirty="0" err="1">
                <a:effectLst/>
                <a:latin typeface="-apple-system"/>
                <a:hlinkClick r:id="rId6"/>
              </a:rPr>
              <a:t>CityFlow</a:t>
            </a:r>
            <a:endParaRPr lang="zh-CN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42875355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359C3AC6-6CD1-C215-A3EB-1B669F1857E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sz="1600" dirty="0"/>
              <a:t>В разных местах перекрестка устанавливаются камеры, которые фиксируют движение транспорта в режиме реального времени.</a:t>
            </a:r>
          </a:p>
          <a:p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2A005B5-E37E-D5F7-C74B-2628D4CDB8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sz="1600" dirty="0"/>
              <a:t>1.1 </a:t>
            </a:r>
            <a:r>
              <a:rPr lang="ru-RU" altLang="zh-CN" sz="1600" dirty="0"/>
              <a:t>Получение видеоданных</a:t>
            </a:r>
            <a:endParaRPr lang="en-US" altLang="zh-CN" sz="1600" dirty="0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0683ECEF-C126-4F4F-2B77-7FC63C7D7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sz="3200" b="1" dirty="0"/>
              <a:t>1. </a:t>
            </a:r>
            <a:r>
              <a:rPr lang="ru-RU" altLang="zh-CN" sz="3200" b="1" dirty="0"/>
              <a:t>Сбор и обработка видеоданных</a:t>
            </a:r>
            <a:endParaRPr lang="en-US" altLang="zh-CN" sz="3200" b="1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907358EA-8600-ADBA-52DF-6AC12A92CAA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ru-RU" sz="1600" dirty="0"/>
              <a:t>Применять предварительную обработку данных, чтобы минимизировать влияние внешних факторов, таких как освещённость или погодные условия.</a:t>
            </a:r>
          </a:p>
          <a:p>
            <a:endParaRPr lang="ru-RU" dirty="0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F6774C3B-FC5A-185E-8092-889B7F24F4F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zh-CN" sz="1600" dirty="0"/>
              <a:t>1.2 </a:t>
            </a:r>
            <a:r>
              <a:rPr lang="ru-RU" altLang="zh-CN" sz="1600" dirty="0"/>
              <a:t>Предварительная обработка данных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435407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14035420-BC7F-2B5B-9DC7-253E9700DE0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>
            <a:noAutofit/>
          </a:bodyPr>
          <a:lstStyle/>
          <a:p>
            <a:r>
              <a:rPr lang="ru-RU" altLang="zh-CN" dirty="0"/>
              <a:t>2.1 Обнаружение транспортных средств</a:t>
            </a:r>
            <a:endParaRPr lang="en-US" altLang="zh-CN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B1B7B10-8BE9-0D4B-4BEE-4D9FECFAD77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>
            <a:noAutofit/>
          </a:bodyPr>
          <a:lstStyle/>
          <a:p>
            <a:r>
              <a:rPr lang="ru-RU" altLang="zh-CN" sz="1200" dirty="0"/>
              <a:t>2.2 Отслеживание транспортных средств</a:t>
            </a:r>
            <a:endParaRPr lang="en-US" altLang="zh-CN" sz="1200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230AEA4-B064-F849-E3CD-DAD6A93B849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>
            <a:noAutofit/>
          </a:bodyPr>
          <a:lstStyle/>
          <a:p>
            <a:r>
              <a:rPr lang="en-US" altLang="zh-CN" dirty="0"/>
              <a:t>2.3 </a:t>
            </a:r>
            <a:r>
              <a:rPr lang="ru-RU" altLang="zh-CN" dirty="0"/>
              <a:t>Объезд перекрестков и распознавание направления</a:t>
            </a:r>
            <a:endParaRPr lang="en-US" altLang="zh-CN" dirty="0"/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3F843F57-4FDA-9C25-01A0-9142B2AC0C1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ru-RU" dirty="0"/>
          </a:p>
          <a:p>
            <a:r>
              <a:rPr lang="ru-RU" dirty="0"/>
              <a:t>использовать алгоритм </a:t>
            </a:r>
            <a:r>
              <a:rPr lang="en" dirty="0"/>
              <a:t>YOLO </a:t>
            </a:r>
            <a:r>
              <a:rPr lang="ru-RU" dirty="0"/>
              <a:t>для поддержки обнаружения нескольких целей в реальном времени.</a:t>
            </a:r>
          </a:p>
          <a:p>
            <a:endParaRPr lang="ru-RU" dirty="0"/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C3DB4739-E298-9FB8-621A-63B5AD7B167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ru-RU" dirty="0"/>
          </a:p>
          <a:p>
            <a:r>
              <a:rPr lang="ru-RU" dirty="0"/>
              <a:t>использовать алгоритм</a:t>
            </a:r>
            <a:r>
              <a:rPr lang="en-US" dirty="0"/>
              <a:t> SORT</a:t>
            </a:r>
            <a:r>
              <a:rPr lang="ru-RU" dirty="0"/>
              <a:t> для прогнозирования положения на основе текущего состояния движения цели для отслеживания в реальном времени.</a:t>
            </a:r>
          </a:p>
        </p:txBody>
      </p:sp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044626B9-CC56-F5AC-20ED-9D24FFDB6A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06435"/>
            <a:ext cx="7188200" cy="527284"/>
          </a:xfrm>
        </p:spPr>
        <p:txBody>
          <a:bodyPr>
            <a:normAutofit fontScale="90000"/>
          </a:bodyPr>
          <a:lstStyle/>
          <a:p>
            <a:r>
              <a:rPr lang="en-US" altLang="zh-CN" sz="3200" b="1" dirty="0"/>
              <a:t>2. </a:t>
            </a:r>
            <a:r>
              <a:rPr lang="ru-RU" altLang="zh-CN" sz="3200" b="1" dirty="0"/>
              <a:t>Обнаружение и отслеживание трафика</a:t>
            </a:r>
            <a:endParaRPr lang="ru-RU" dirty="0"/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C4EA0E19-5F7D-AE8D-E253-F58186F00CD1}"/>
              </a:ext>
            </a:extLst>
          </p:cNvPr>
          <p:cNvSpPr>
            <a:spLocks noGrp="1"/>
          </p:cNvSpPr>
          <p:nvPr>
            <p:ph sz="half" idx="26"/>
          </p:nvPr>
        </p:nvSpPr>
        <p:spPr/>
        <p:txBody>
          <a:bodyPr/>
          <a:lstStyle/>
          <a:p>
            <a:endParaRPr lang="ru-RU" dirty="0"/>
          </a:p>
          <a:p>
            <a:r>
              <a:rPr lang="ru-RU" dirty="0"/>
              <a:t>Вручную нарисовать линии принятия решений для различных направлений перекрестка и получить направление движения транспортного средства</a:t>
            </a:r>
          </a:p>
        </p:txBody>
      </p:sp>
      <p:pic>
        <p:nvPicPr>
          <p:cNvPr id="9" name="图片占位符 9">
            <a:extLst>
              <a:ext uri="{FF2B5EF4-FFF2-40B4-BE49-F238E27FC236}">
                <a16:creationId xmlns:a16="http://schemas.microsoft.com/office/drawing/2014/main" id="{C2497FEC-D8EF-EF0E-8688-36CC50EC8267}"/>
              </a:ext>
            </a:extLst>
          </p:cNvPr>
          <p:cNvPicPr>
            <a:picLocks noGrp="1" noChangeAspect="1"/>
          </p:cNvPicPr>
          <p:nvPr>
            <p:ph type="pic" sz="quarter" idx="28"/>
          </p:nvPr>
        </p:nvPicPr>
        <p:blipFill>
          <a:blip r:embed="rId3"/>
          <a:srcRect t="1314" b="1314"/>
          <a:stretch>
            <a:fillRect/>
          </a:stretch>
        </p:blipFill>
        <p:spPr/>
      </p:pic>
      <p:pic>
        <p:nvPicPr>
          <p:cNvPr id="4098" name="Picture 2" descr="sort目标跟踪算法_sort 多目标跟踪c++-CSDN博客">
            <a:extLst>
              <a:ext uri="{FF2B5EF4-FFF2-40B4-BE49-F238E27FC236}">
                <a16:creationId xmlns:a16="http://schemas.microsoft.com/office/drawing/2014/main" id="{692A2C14-F141-2DFA-5CB0-CC1275CCFB83}"/>
              </a:ext>
            </a:extLst>
          </p:cNvPr>
          <p:cNvPicPr>
            <a:picLocks noGrp="1" noChangeAspect="1" noChangeArrowheads="1"/>
          </p:cNvPicPr>
          <p:nvPr>
            <p:ph type="pic" sz="quarter" idx="27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" t="-33884" r="421" b="-28723"/>
          <a:stretch/>
        </p:blipFill>
        <p:spPr bwMode="auto">
          <a:xfrm>
            <a:off x="3283578" y="944463"/>
            <a:ext cx="2576844" cy="1772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figure 4">
            <a:extLst>
              <a:ext uri="{FF2B5EF4-FFF2-40B4-BE49-F238E27FC236}">
                <a16:creationId xmlns:a16="http://schemas.microsoft.com/office/drawing/2014/main" id="{04E894F1-AF48-E55A-A0F8-6564131C91F2}"/>
              </a:ext>
            </a:extLst>
          </p:cNvPr>
          <p:cNvPicPr>
            <a:picLocks noGrp="1" noChangeAspect="1" noChangeArrowheads="1"/>
          </p:cNvPicPr>
          <p:nvPr>
            <p:ph type="pic" sz="quarter" idx="13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27" b="16827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直线连接符 19">
            <a:extLst>
              <a:ext uri="{FF2B5EF4-FFF2-40B4-BE49-F238E27FC236}">
                <a16:creationId xmlns:a16="http://schemas.microsoft.com/office/drawing/2014/main" id="{95E2A8A7-BBE6-9C06-A19A-43BDCB85344F}"/>
              </a:ext>
            </a:extLst>
          </p:cNvPr>
          <p:cNvCxnSpPr/>
          <p:nvPr/>
        </p:nvCxnSpPr>
        <p:spPr>
          <a:xfrm flipV="1">
            <a:off x="7875037" y="1800808"/>
            <a:ext cx="541175" cy="916426"/>
          </a:xfrm>
          <a:prstGeom prst="line">
            <a:avLst/>
          </a:prstGeom>
          <a:ln w="6350">
            <a:solidFill>
              <a:srgbClr val="BFFF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直线连接符 20">
            <a:extLst>
              <a:ext uri="{FF2B5EF4-FFF2-40B4-BE49-F238E27FC236}">
                <a16:creationId xmlns:a16="http://schemas.microsoft.com/office/drawing/2014/main" id="{151ADDF9-67AE-3E4E-6A26-294C83B259E0}"/>
              </a:ext>
            </a:extLst>
          </p:cNvPr>
          <p:cNvCxnSpPr>
            <a:cxnSpLocks/>
          </p:cNvCxnSpPr>
          <p:nvPr/>
        </p:nvCxnSpPr>
        <p:spPr>
          <a:xfrm flipH="1" flipV="1">
            <a:off x="7072604" y="1156996"/>
            <a:ext cx="1110343" cy="391886"/>
          </a:xfrm>
          <a:prstGeom prst="line">
            <a:avLst/>
          </a:prstGeom>
          <a:ln w="6350">
            <a:solidFill>
              <a:srgbClr val="BFFF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直线连接符 25">
            <a:extLst>
              <a:ext uri="{FF2B5EF4-FFF2-40B4-BE49-F238E27FC236}">
                <a16:creationId xmlns:a16="http://schemas.microsoft.com/office/drawing/2014/main" id="{F1A0C2DF-3E53-F83B-6A43-E4361EAA8F0F}"/>
              </a:ext>
            </a:extLst>
          </p:cNvPr>
          <p:cNvCxnSpPr>
            <a:cxnSpLocks/>
          </p:cNvCxnSpPr>
          <p:nvPr/>
        </p:nvCxnSpPr>
        <p:spPr>
          <a:xfrm>
            <a:off x="6097920" y="1548882"/>
            <a:ext cx="974684" cy="1168352"/>
          </a:xfrm>
          <a:prstGeom prst="line">
            <a:avLst/>
          </a:prstGeom>
          <a:ln w="6350">
            <a:solidFill>
              <a:srgbClr val="BFFF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直线连接符 28">
            <a:extLst>
              <a:ext uri="{FF2B5EF4-FFF2-40B4-BE49-F238E27FC236}">
                <a16:creationId xmlns:a16="http://schemas.microsoft.com/office/drawing/2014/main" id="{F362445A-ADBB-C88D-0B79-A781C326C8C1}"/>
              </a:ext>
            </a:extLst>
          </p:cNvPr>
          <p:cNvCxnSpPr>
            <a:cxnSpLocks/>
          </p:cNvCxnSpPr>
          <p:nvPr/>
        </p:nvCxnSpPr>
        <p:spPr>
          <a:xfrm flipV="1">
            <a:off x="6307494" y="1156996"/>
            <a:ext cx="569167" cy="149290"/>
          </a:xfrm>
          <a:prstGeom prst="line">
            <a:avLst/>
          </a:prstGeom>
          <a:ln w="6350">
            <a:solidFill>
              <a:srgbClr val="BFFF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58888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EA915A35-EC87-76A1-7F8F-9378EFC6B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sz="3200" b="1" dirty="0"/>
              <a:t>3. </a:t>
            </a:r>
            <a:r>
              <a:rPr lang="ru-RU" altLang="zh-CN" sz="3200" b="1" dirty="0"/>
              <a:t>Анализ транспортного потока</a:t>
            </a:r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CF7CD16-D4EE-5D1A-67C6-8FC838F9763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altLang="zh-CN" sz="1200" dirty="0"/>
              <a:t>Рассчитывать количество транспортных средств в каждом направлении и плотность движения за единицу времени, чтобы оценить поток. </a:t>
            </a:r>
          </a:p>
          <a:p>
            <a:endParaRPr lang="ru-RU" altLang="zh-CN" sz="1200" dirty="0"/>
          </a:p>
          <a:p>
            <a:r>
              <a:rPr lang="ru-RU" altLang="zh-CN" sz="1200" dirty="0"/>
              <a:t>Эти данные помогают нам анализировать, как транспортные потоки меняются с течением времени, что, в свою очередь, помогает нам принимать более обоснованные решения по управлению дорожным движением. </a:t>
            </a:r>
          </a:p>
          <a:p>
            <a:endParaRPr lang="ru-RU" dirty="0"/>
          </a:p>
        </p:txBody>
      </p:sp>
      <p:pic>
        <p:nvPicPr>
          <p:cNvPr id="7" name="Picture 2" descr="figure 5">
            <a:extLst>
              <a:ext uri="{FF2B5EF4-FFF2-40B4-BE49-F238E27FC236}">
                <a16:creationId xmlns:a16="http://schemas.microsoft.com/office/drawing/2014/main" id="{9CD8E57C-865A-03B1-49CB-4D9BDA0EAD8C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605" t="-648" r="-17373" b="-72"/>
          <a:stretch/>
        </p:blipFill>
        <p:spPr bwMode="auto">
          <a:xfrm>
            <a:off x="199623" y="970371"/>
            <a:ext cx="4782621" cy="3975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3283629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1">
  <a:themeElements>
    <a:clrScheme name="Другая 1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EC0B43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Тема1" id="{4DAE9245-FD5C-48A3-9F61-0C8FFBFAE07A}" vid="{20E0B42B-372D-46F0-B56F-89DFAD950D3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6473</TotalTime>
  <Words>1516</Words>
  <Application>Microsoft Office PowerPoint</Application>
  <PresentationFormat>全屏显示(16:9)</PresentationFormat>
  <Paragraphs>131</Paragraphs>
  <Slides>16</Slides>
  <Notes>10</Notes>
  <HiddenSlides>6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5" baseType="lpstr">
      <vt:lpstr>ALS Gorizont Bold Expanded</vt:lpstr>
      <vt:lpstr>-apple-system</vt:lpstr>
      <vt:lpstr>Golos Text</vt:lpstr>
      <vt:lpstr>Golos Text DemiBold</vt:lpstr>
      <vt:lpstr>Helvetica Neue</vt:lpstr>
      <vt:lpstr>Arial</vt:lpstr>
      <vt:lpstr>Calibri</vt:lpstr>
      <vt:lpstr>Open Sans</vt:lpstr>
      <vt:lpstr>Тема1</vt:lpstr>
      <vt:lpstr>Методы детекции транспортных потоков с помощью компьютерного зрения для улучшения управления светофорами</vt:lpstr>
      <vt:lpstr>Введение</vt:lpstr>
      <vt:lpstr>Цель</vt:lpstr>
      <vt:lpstr>Задачи</vt:lpstr>
      <vt:lpstr>Обозначение проблемы</vt:lpstr>
      <vt:lpstr>Решение проблемы</vt:lpstr>
      <vt:lpstr>1. Сбор и обработка видеоданных</vt:lpstr>
      <vt:lpstr>2. Обнаружение и отслеживание трафика</vt:lpstr>
      <vt:lpstr>3. Анализ транспортного потока</vt:lpstr>
      <vt:lpstr>4. Динамическое управление светофором</vt:lpstr>
      <vt:lpstr>Спасибо за внимание!</vt:lpstr>
      <vt:lpstr>PowerPoint 演示文稿</vt:lpstr>
      <vt:lpstr>PowerPoint 演示文稿</vt:lpstr>
      <vt:lpstr>Рекомендации по оформлению слайдов</vt:lpstr>
      <vt:lpstr>Рекомендации по оформлению слайдов</vt:lpstr>
      <vt:lpstr>Рекомендации по оформлению слайдов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</dc:creator>
  <cp:lastModifiedBy>宏祥 周</cp:lastModifiedBy>
  <cp:revision>133</cp:revision>
  <dcterms:created xsi:type="dcterms:W3CDTF">2014-06-27T12:30:22Z</dcterms:created>
  <dcterms:modified xsi:type="dcterms:W3CDTF">2025-04-07T08:30:16Z</dcterms:modified>
</cp:coreProperties>
</file>